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34" r:id="rId3"/>
    <p:sldId id="402" r:id="rId4"/>
    <p:sldId id="435" r:id="rId5"/>
    <p:sldId id="436" r:id="rId6"/>
    <p:sldId id="458" r:id="rId7"/>
    <p:sldId id="437" r:id="rId8"/>
    <p:sldId id="438" r:id="rId9"/>
    <p:sldId id="446" r:id="rId10"/>
    <p:sldId id="448" r:id="rId11"/>
    <p:sldId id="460" r:id="rId12"/>
    <p:sldId id="314" r:id="rId13"/>
    <p:sldId id="439" r:id="rId14"/>
    <p:sldId id="440" r:id="rId15"/>
    <p:sldId id="441" r:id="rId16"/>
    <p:sldId id="442" r:id="rId17"/>
    <p:sldId id="443" r:id="rId18"/>
    <p:sldId id="459" r:id="rId19"/>
    <p:sldId id="409" r:id="rId20"/>
    <p:sldId id="465" r:id="rId21"/>
    <p:sldId id="463" r:id="rId22"/>
    <p:sldId id="413" r:id="rId23"/>
    <p:sldId id="414" r:id="rId24"/>
    <p:sldId id="415" r:id="rId25"/>
    <p:sldId id="416" r:id="rId26"/>
    <p:sldId id="417" r:id="rId27"/>
    <p:sldId id="418" r:id="rId28"/>
    <p:sldId id="419" r:id="rId29"/>
    <p:sldId id="420" r:id="rId30"/>
    <p:sldId id="421" r:id="rId31"/>
    <p:sldId id="457" r:id="rId32"/>
    <p:sldId id="468" r:id="rId33"/>
    <p:sldId id="469" r:id="rId34"/>
    <p:sldId id="470" r:id="rId35"/>
    <p:sldId id="466" r:id="rId36"/>
    <p:sldId id="474" r:id="rId37"/>
    <p:sldId id="475" r:id="rId38"/>
    <p:sldId id="389" r:id="rId39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88B133A-9C63-4FFF-98AD-B4CB177B6C3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785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9" y="0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46125"/>
            <a:ext cx="4954588" cy="37179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705"/>
            <a:ext cx="5435600" cy="4462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9" y="9430218"/>
            <a:ext cx="2943225" cy="4932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CE3663B-0C32-4302-838B-7047CB8482A3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4384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DA61F7-8A2F-4AF8-855A-4F0E2ACBC8C5}" type="slidenum">
              <a:rPr lang="pl-PL"/>
              <a:pPr/>
              <a:t>1</a:t>
            </a:fld>
            <a:endParaRPr lang="pl-PL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46925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10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93011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11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89043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12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39127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43345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49873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15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33631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345183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109300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70639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19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3057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2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89043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20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60586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21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605865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22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73925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71564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678108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25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765023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079336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702752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287903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29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8548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218CC5-172F-4335-BB07-D12D26E59DEE}" type="slidenum">
              <a:rPr lang="pl-PL"/>
              <a:pPr/>
              <a:t>3</a:t>
            </a:fld>
            <a:endParaRPr lang="pl-PL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126270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30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0681253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31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605865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32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605865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33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739259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34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391276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35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605865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36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605865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37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605865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6AF023-730F-4F48-9FB6-FEDCD72A0579}" type="slidenum">
              <a:rPr lang="pl-PL"/>
              <a:pPr/>
              <a:t>38</a:t>
            </a:fld>
            <a:endParaRPr 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1951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4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61975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5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80823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6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80823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2E5971-BAA2-4125-B6F3-471F06F54BB3}" type="slidenum">
              <a:rPr lang="pl-PL"/>
              <a:pPr/>
              <a:t>7</a:t>
            </a:fld>
            <a:endParaRPr lang="pl-PL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9581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8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1266143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C4B1D5-E445-4C08-AFE0-D4000DBA3CA2}" type="slidenum">
              <a:rPr lang="pl-PL"/>
              <a:pPr/>
              <a:t>9</a:t>
            </a:fld>
            <a:endParaRPr lang="pl-PL"/>
          </a:p>
        </p:txBody>
      </p:sp>
      <p:sp>
        <p:nvSpPr>
          <p:cNvPr id="348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79450" y="4716705"/>
            <a:ext cx="5438775" cy="446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752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9E683E-8601-470B-BD3E-95C387CFB6A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A02A31D-4AAE-4B89-BE11-0A928C543A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3662CAE-982B-458A-B16B-609C9E1459D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0DC646-1D04-4BA2-AA26-BE230D35FC8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188A00-9ECF-40A5-B39D-DE6E2CEA6D8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D1F11BF-EBBF-4CF4-BF8C-F7DD18C8CC1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03ACFE-9C4A-44A2-9DB8-D2D96407B42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9F895-9DD6-4BC3-985D-A35E3C6886D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03675C-E4C7-4520-B6A6-68601EE0551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E4B892B-75FD-443F-965B-32879F7917B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FDEBC82-8696-41D2-B9E6-EC28CFD27BD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pl-PL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4F215E07-4E7D-4557-A248-B75825F4A16E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up-rzeszow.pl/" TargetMode="External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9552" y="980728"/>
            <a:ext cx="7992888" cy="4249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200" b="1" dirty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i="1" dirty="0" smtClean="0">
                <a:solidFill>
                  <a:schemeClr val="tx1"/>
                </a:solidFill>
              </a:rPr>
              <a:t>VIII Oś Priorytetowa</a:t>
            </a:r>
            <a:br>
              <a:rPr lang="pl-PL" sz="2800" b="1" i="1" dirty="0" smtClean="0">
                <a:solidFill>
                  <a:schemeClr val="tx1"/>
                </a:solidFill>
              </a:rPr>
            </a:br>
            <a:r>
              <a:rPr lang="pl-PL" sz="2800" b="1" i="1" dirty="0" smtClean="0">
                <a:solidFill>
                  <a:schemeClr val="tx1"/>
                </a:solidFill>
              </a:rPr>
              <a:t> RPO WP 2014-2020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 i="1" dirty="0" smtClean="0">
                <a:solidFill>
                  <a:schemeClr val="tx1"/>
                </a:solidFill>
              </a:rPr>
              <a:t>Integracja Społeczna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b="1" i="1" dirty="0" smtClean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600" b="1" i="1" dirty="0" smtClean="0">
                <a:solidFill>
                  <a:schemeClr val="tx1"/>
                </a:solidFill>
              </a:rPr>
              <a:t>Planowane nabory w 2016 roku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600" b="1" i="1" dirty="0" smtClean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b="1" i="1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 smtClean="0">
                <a:solidFill>
                  <a:schemeClr val="tx1"/>
                </a:solidFill>
              </a:rPr>
              <a:t>Wojewódzki </a:t>
            </a:r>
            <a:r>
              <a:rPr lang="pl-PL" b="1" i="1" dirty="0">
                <a:solidFill>
                  <a:schemeClr val="tx1"/>
                </a:solidFill>
              </a:rPr>
              <a:t>Urząd Pracy w Rzeszowie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solidFill>
                  <a:schemeClr val="tx1"/>
                </a:solidFill>
              </a:rPr>
              <a:t>Wydział </a:t>
            </a:r>
            <a:r>
              <a:rPr lang="pl-PL" b="1" i="1" dirty="0" smtClean="0">
                <a:solidFill>
                  <a:schemeClr val="tx1"/>
                </a:solidFill>
              </a:rPr>
              <a:t>Integracji Społecznej EFS</a:t>
            </a:r>
            <a:endParaRPr lang="pl-PL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49214" y="188640"/>
            <a:ext cx="8471257" cy="60486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1200" b="1" dirty="0" smtClean="0">
              <a:solidFill>
                <a:schemeClr val="tx1"/>
              </a:solidFill>
              <a:latin typeface="Arial"/>
            </a:endParaRPr>
          </a:p>
          <a:p>
            <a:pPr marL="342900" indent="-342900" algn="just">
              <a:buFont typeface="+mj-lt"/>
              <a:buAutoNum type="alphaLcParenR" startAt="8"/>
            </a:pPr>
            <a:r>
              <a:rPr lang="x-none" sz="1600" dirty="0">
                <a:solidFill>
                  <a:schemeClr val="tx1"/>
                </a:solidFill>
              </a:rPr>
              <a:t>osoby zakwalifikowane do III profilu pomocy, zgodnie z ustawą z dnia 20 kwietnia 2004 r. o promocji zatrudnienia i instytucjach rynku pracy (Dz. U</a:t>
            </a:r>
            <a:r>
              <a:rPr lang="x-none" sz="1600">
                <a:solidFill>
                  <a:schemeClr val="tx1"/>
                </a:solidFill>
              </a:rPr>
              <a:t>. </a:t>
            </a:r>
            <a:r>
              <a:rPr lang="pl-PL" sz="1600" dirty="0" smtClean="0">
                <a:solidFill>
                  <a:schemeClr val="tx1"/>
                </a:solidFill>
              </a:rPr>
              <a:t>          </a:t>
            </a:r>
            <a:r>
              <a:rPr lang="x-none" sz="1600" smtClean="0">
                <a:solidFill>
                  <a:schemeClr val="tx1"/>
                </a:solidFill>
              </a:rPr>
              <a:t>z </a:t>
            </a:r>
            <a:r>
              <a:rPr lang="x-none" sz="1600" dirty="0">
                <a:solidFill>
                  <a:schemeClr val="tx1"/>
                </a:solidFill>
              </a:rPr>
              <a:t>2015 r. poz. 149, z późn. zm.)</a:t>
            </a:r>
            <a:r>
              <a:rPr lang="pl-PL" sz="1600" dirty="0" smtClean="0">
                <a:solidFill>
                  <a:schemeClr val="tx1"/>
                </a:solidFill>
              </a:rPr>
              <a:t>; </a:t>
            </a:r>
          </a:p>
          <a:p>
            <a:pPr marL="342900" indent="-342900" algn="just">
              <a:buFont typeface="+mj-lt"/>
              <a:buAutoNum type="alphaLcParenR" startAt="8"/>
            </a:pPr>
            <a:r>
              <a:rPr lang="x-none" sz="1600" dirty="0">
                <a:solidFill>
                  <a:schemeClr val="tx1"/>
                </a:solidFill>
              </a:rPr>
              <a:t>osoby niesamodzielne, czyli osoby, które ze względu na podeszły wiek, stan zdrowia lub niepełnosprawność wymagają opieki lub wsparcia w </a:t>
            </a:r>
            <a:r>
              <a:rPr lang="x-none" sz="1600">
                <a:solidFill>
                  <a:schemeClr val="tx1"/>
                </a:solidFill>
              </a:rPr>
              <a:t>związku </a:t>
            </a:r>
            <a:r>
              <a:rPr lang="pl-PL" sz="1600" dirty="0" smtClean="0">
                <a:solidFill>
                  <a:schemeClr val="tx1"/>
                </a:solidFill>
              </a:rPr>
              <a:t>          </a:t>
            </a:r>
            <a:r>
              <a:rPr lang="x-none" sz="1600" smtClean="0">
                <a:solidFill>
                  <a:schemeClr val="tx1"/>
                </a:solidFill>
              </a:rPr>
              <a:t>z </a:t>
            </a:r>
            <a:r>
              <a:rPr lang="x-none" sz="1600" dirty="0">
                <a:solidFill>
                  <a:schemeClr val="tx1"/>
                </a:solidFill>
              </a:rPr>
              <a:t>niemożnością samodzielnego wykonywania co najmniej </a:t>
            </a:r>
            <a:r>
              <a:rPr lang="x-none" sz="1600">
                <a:solidFill>
                  <a:schemeClr val="tx1"/>
                </a:solidFill>
              </a:rPr>
              <a:t>jednej </a:t>
            </a:r>
            <a:r>
              <a:rPr lang="pl-PL" sz="1600" dirty="0" smtClean="0">
                <a:solidFill>
                  <a:schemeClr val="tx1"/>
                </a:solidFill>
              </a:rPr>
              <a:t>                              </a:t>
            </a:r>
            <a:r>
              <a:rPr lang="x-none" sz="1600" smtClean="0">
                <a:solidFill>
                  <a:schemeClr val="tx1"/>
                </a:solidFill>
              </a:rPr>
              <a:t>z </a:t>
            </a:r>
            <a:r>
              <a:rPr lang="x-none" sz="1600" dirty="0">
                <a:solidFill>
                  <a:schemeClr val="tx1"/>
                </a:solidFill>
              </a:rPr>
              <a:t>podstawowych czynności dnia codziennego</a:t>
            </a:r>
            <a:r>
              <a:rPr lang="pl-PL" sz="16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+mj-lt"/>
              <a:buAutoNum type="alphaLcParenR" startAt="8"/>
            </a:pPr>
            <a:r>
              <a:rPr lang="x-none" sz="1600" dirty="0">
                <a:solidFill>
                  <a:schemeClr val="tx1"/>
                </a:solidFill>
              </a:rPr>
              <a:t>osoby bezdomne lub dotknięte wykluczeniem z dostępu do mieszkań w rozumieniu Wytycznych Ministra Infrastruktury i Rozwoju w zakresie monitorowania postępu rzeczowego i realizacji programów operacyjnych na lata 2014-2020</a:t>
            </a:r>
            <a:r>
              <a:rPr lang="pl-PL" sz="16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+mj-lt"/>
              <a:buAutoNum type="alphaLcParenR" startAt="8"/>
            </a:pPr>
            <a:r>
              <a:rPr lang="x-none" sz="1600" dirty="0" smtClean="0">
                <a:solidFill>
                  <a:schemeClr val="tx1"/>
                </a:solidFill>
              </a:rPr>
              <a:t>osoby </a:t>
            </a:r>
            <a:r>
              <a:rPr lang="x-none" sz="1600" dirty="0">
                <a:solidFill>
                  <a:schemeClr val="tx1"/>
                </a:solidFill>
              </a:rPr>
              <a:t>korzystające </a:t>
            </a:r>
            <a:r>
              <a:rPr lang="x-none" sz="1600">
                <a:solidFill>
                  <a:schemeClr val="tx1"/>
                </a:solidFill>
              </a:rPr>
              <a:t>z </a:t>
            </a:r>
            <a:r>
              <a:rPr lang="x-none" sz="1600" smtClean="0">
                <a:solidFill>
                  <a:schemeClr val="tx1"/>
                </a:solidFill>
              </a:rPr>
              <a:t>P</a:t>
            </a:r>
            <a:r>
              <a:rPr lang="pl-PL" sz="1600" dirty="0" err="1" smtClean="0">
                <a:solidFill>
                  <a:schemeClr val="tx1"/>
                </a:solidFill>
              </a:rPr>
              <a:t>rogramu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x-none" sz="1600" smtClean="0">
                <a:solidFill>
                  <a:schemeClr val="tx1"/>
                </a:solidFill>
              </a:rPr>
              <a:t>O</a:t>
            </a:r>
            <a:r>
              <a:rPr lang="pl-PL" sz="1600" dirty="0" err="1" smtClean="0">
                <a:solidFill>
                  <a:schemeClr val="tx1"/>
                </a:solidFill>
              </a:rPr>
              <a:t>peracyjnego</a:t>
            </a:r>
            <a:r>
              <a:rPr lang="x-none" sz="1600" smtClean="0">
                <a:solidFill>
                  <a:schemeClr val="tx1"/>
                </a:solidFill>
              </a:rPr>
              <a:t> P</a:t>
            </a:r>
            <a:r>
              <a:rPr lang="pl-PL" sz="1600" dirty="0" err="1" smtClean="0">
                <a:solidFill>
                  <a:schemeClr val="tx1"/>
                </a:solidFill>
              </a:rPr>
              <a:t>omoc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x-none" sz="1600" smtClean="0">
                <a:solidFill>
                  <a:schemeClr val="tx1"/>
                </a:solidFill>
              </a:rPr>
              <a:t>Ż</a:t>
            </a:r>
            <a:r>
              <a:rPr lang="pl-PL" sz="1600" dirty="0" err="1" smtClean="0">
                <a:solidFill>
                  <a:schemeClr val="tx1"/>
                </a:solidFill>
              </a:rPr>
              <a:t>ywnościowa</a:t>
            </a:r>
            <a:r>
              <a:rPr lang="pl-PL" sz="1600" dirty="0" smtClean="0">
                <a:solidFill>
                  <a:schemeClr val="tx1"/>
                </a:solidFill>
              </a:rPr>
              <a:t>.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lphaLcParenR" startAt="8"/>
            </a:pPr>
            <a:endParaRPr lang="pl-PL" sz="1600" dirty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2. Rodziny </a:t>
            </a:r>
            <a:r>
              <a:rPr lang="pl-PL" sz="1600" dirty="0">
                <a:solidFill>
                  <a:schemeClr val="tx1"/>
                </a:solidFill>
              </a:rPr>
              <a:t>- to jest osoby spokrewnione lub niespokrewnione pozostające </a:t>
            </a:r>
            <a:r>
              <a:rPr lang="pl-PL" sz="1600" dirty="0" smtClean="0">
                <a:solidFill>
                  <a:schemeClr val="tx1"/>
                </a:solidFill>
              </a:rPr>
              <a:t>               w </a:t>
            </a:r>
            <a:r>
              <a:rPr lang="pl-PL" sz="1600" dirty="0">
                <a:solidFill>
                  <a:schemeClr val="tx1"/>
                </a:solidFill>
              </a:rPr>
              <a:t>faktycznym związku, wspólnie </a:t>
            </a:r>
            <a:r>
              <a:rPr lang="pl-PL" sz="1600" dirty="0" smtClean="0">
                <a:solidFill>
                  <a:schemeClr val="tx1"/>
                </a:solidFill>
              </a:rPr>
              <a:t>zamieszkujące i </a:t>
            </a:r>
            <a:r>
              <a:rPr lang="pl-PL" sz="1600" dirty="0">
                <a:solidFill>
                  <a:schemeClr val="tx1"/>
                </a:solidFill>
              </a:rPr>
              <a:t>gospodarujące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z </a:t>
            </a:r>
            <a:r>
              <a:rPr lang="pl-PL" sz="1600" dirty="0">
                <a:solidFill>
                  <a:schemeClr val="tx1"/>
                </a:solidFill>
              </a:rPr>
              <a:t>osobami zagrożonymi ubóstwem lub wykluczeniem społecznym</a:t>
            </a:r>
          </a:p>
          <a:p>
            <a:pPr marL="342900" indent="-342900">
              <a:buFont typeface="+mj-lt"/>
              <a:buAutoNum type="alphaLcParenR" startAt="8"/>
            </a:pPr>
            <a:endParaRPr lang="pl-PL" dirty="0" smtClean="0">
              <a:solidFill>
                <a:schemeClr val="tx1"/>
              </a:solidFill>
            </a:endParaRPr>
          </a:p>
          <a:p>
            <a:endParaRPr lang="pl-PL" sz="1600" b="1" dirty="0">
              <a:solidFill>
                <a:srgbClr val="FF0000"/>
              </a:solidFill>
            </a:endParaRPr>
          </a:p>
          <a:p>
            <a:endParaRPr lang="pl-PL" sz="1600" b="1" dirty="0">
              <a:solidFill>
                <a:srgbClr val="FF0000"/>
              </a:solidFill>
            </a:endParaRPr>
          </a:p>
          <a:p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2011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691680" y="692696"/>
            <a:ext cx="5544616" cy="172819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Działanie </a:t>
            </a:r>
            <a:r>
              <a:rPr lang="pl-PL" sz="2400" b="1" dirty="0" smtClean="0">
                <a:solidFill>
                  <a:srgbClr val="000000"/>
                </a:solidFill>
              </a:rPr>
              <a:t>8.3 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sz="1600" b="1" dirty="0" smtClean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chemeClr val="tx1"/>
                </a:solidFill>
              </a:rPr>
              <a:t>Zwiększenie dostępu do usług społecznych i zdrowotnych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043608" y="2852936"/>
            <a:ext cx="6912768" cy="302433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b="1" dirty="0" smtClean="0">
                <a:solidFill>
                  <a:schemeClr val="tx1"/>
                </a:solidFill>
              </a:rPr>
              <a:t>Cele szczegółowe: 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• Zwiększenie dostępności usług społecznych </a:t>
            </a:r>
            <a:r>
              <a:rPr lang="pl-PL" dirty="0" smtClean="0">
                <a:solidFill>
                  <a:schemeClr val="tx1"/>
                </a:solidFill>
              </a:rPr>
              <a:t>                    w </a:t>
            </a:r>
            <a:r>
              <a:rPr lang="pl-PL" dirty="0" smtClean="0">
                <a:solidFill>
                  <a:schemeClr val="tx1"/>
                </a:solidFill>
              </a:rPr>
              <a:t>szczególności usług środowiskowych, opiekuńczych oraz usług wsparcia rodziny i pieczy zastępczej dla osób zagrożonych ubóstwem lub wykluczeniem społecznym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• Zwiększenie dostępności usług zdrowotnych 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27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611560" y="260648"/>
            <a:ext cx="8017126" cy="129614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8211 5171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5307 0 0"/>
              <a:gd name="G50" fmla="+- 12 0 0"/>
              <a:gd name="G51" fmla="+- 1 0 0"/>
              <a:gd name="T0" fmla="*/ 2916238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2916238 w 21600"/>
              <a:gd name="T9" fmla="*/ 1511300 h 21600"/>
              <a:gd name="T10" fmla="*/ 5832475 w 21600"/>
              <a:gd name="T11" fmla="*/ 1425030 h 21600"/>
              <a:gd name="T12" fmla="*/ 5832475 w 21600"/>
              <a:gd name="T13" fmla="*/ 755650 h 21600"/>
              <a:gd name="T14" fmla="*/ 5832475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Planowane terminy rozpoczęcia naborów </a:t>
            </a: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 - 4 konkursy w III i IV kwartale.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83568" y="1700808"/>
            <a:ext cx="7736701" cy="482453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III kwartał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Usługi społeczne  -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40.000.000,00 zł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III kwartał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Usługi zdrowotne -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5.000.000 zł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IV kwartał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programy wczesnego wykrywania wad rozwojowych i rehabilitacji dzieci z </a:t>
            </a:r>
            <a:r>
              <a:rPr lang="pl-PL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niepełnosprawnościami</a:t>
            </a:r>
            <a:endParaRPr lang="pl-PL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zagrożonych niepełnosprawnością –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15.000.000,00 zł</a:t>
            </a:r>
          </a:p>
          <a:p>
            <a:pPr algn="just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IV kwartał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wdrożenie działań zapewniających dostęp do usług zdrowotnych oraz podnoszenie umiejętności kobiet będących w ciąży, jak również młodych matek i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rodziców,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zagrożonych ubóstwem lub wykluczeniem społecznym,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w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zakresie radzenia sobie z opieką nad małym dzieckiem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15.000.000,00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zł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 </a:t>
            </a:r>
            <a:endParaRPr lang="pl-P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23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251520" y="188640"/>
            <a:ext cx="8568952" cy="640871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r>
              <a:rPr lang="pl-PL" b="1" dirty="0" smtClean="0">
                <a:solidFill>
                  <a:schemeClr val="tx1"/>
                </a:solidFill>
              </a:rPr>
              <a:t>Typy projektów przewidziane do realizacji :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Usługi </a:t>
            </a:r>
            <a:r>
              <a:rPr lang="pl-PL" sz="1600" dirty="0" smtClean="0">
                <a:solidFill>
                  <a:schemeClr val="tx1"/>
                </a:solidFill>
              </a:rPr>
              <a:t>społeczne w szczególności usługi środowiskowe, opiekuńcze: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1. Rozwój środowiskowych form pomocy i samopomocy poprzez: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a) wsparcie usług opiekuńczych i specjalistycznych usług opiekuńczych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miejscu zamieszkania, o których mowa w ustawie z dnia 12 marca 2004 r.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o pomocy społecznej, w tym ośrodków wsparcia np.: dziennych domów pomocy, klubów samopomocy,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b) wykorzystanie dziennych opiekunów, asystentów osób niesamodzielnych, wolontariatu opiekuńczego, pomocy sąsiedzkiej i innych form samopomocowych,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c) inne usługi zwiększające mobilność, autonomię i bezpieczeństwo osób niesamodzielnych (np. likwidowanie barier architektonicznych w miejscu zamieszkania, sfinansowanie wypożyczenia sprzętu niezbędnego do opieki lub sprzętu zwiększającego samodzielność osób starszych, dowożenie posiłków),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d) wykorzystanie nowoczesnych technologii w usługach opiekuńczych, np. </a:t>
            </a:r>
            <a:r>
              <a:rPr lang="pl-PL" sz="1600" dirty="0" err="1" smtClean="0">
                <a:solidFill>
                  <a:schemeClr val="tx1"/>
                </a:solidFill>
              </a:rPr>
              <a:t>teleopieki</a:t>
            </a:r>
            <a:r>
              <a:rPr lang="pl-PL" sz="1600" dirty="0" smtClean="0">
                <a:solidFill>
                  <a:schemeClr val="tx1"/>
                </a:solidFill>
              </a:rPr>
              <a:t> i innych form niebezpośrednich usług opiekuńczych wykorzystujących nowe technologie, aktywizacja środowisk lokalnych w celu tworzenia społecznych (sąsiedzkich) metod samopomocy przy wykorzystaniu nowych technologii.</a:t>
            </a:r>
          </a:p>
        </p:txBody>
      </p:sp>
    </p:spTree>
    <p:extLst>
      <p:ext uri="{BB962C8B-B14F-4D97-AF65-F5344CB8AC3E}">
        <p14:creationId xmlns="" xmlns:p14="http://schemas.microsoft.com/office/powerpoint/2010/main" val="2448615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54287" y="404664"/>
            <a:ext cx="8294177" cy="597666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pPr algn="just"/>
            <a:endParaRPr lang="pl-PL" sz="17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2. Działania wspierające opiekunów nieformalnych w opiece domowej, m.in. poprzez 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a) tworzenie krótkookresowych miejsc opieki w zastępstwie za opiekunów nieformalnych (wyłącznie w formie usług świadczonych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lokalnej społeczności) albo sfinansowanie usługi opiekuńczej,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b) poradnictwo, w tym psychologiczne oraz pomoc w uzyskaniu informacji umożliwiających poruszanie się po różnych systemach wsparcia, z których korzystanie jest niezbędne do sprawowania wysokiej jakości opieki i odciążenia opiekunów faktycznych,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c) finansowanie usług wypożyczenia sprzętu pielęgnacyjnego, rehabilitacyjnego i wspomagającego w celu aktywizacji społecznej osób 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d) kształcenie, w tym szkolenia, praktyki i wymiana doświadczeń dla opiekunów nieformalnych, potrzebnych do opieki nad osobami niesamodzielnymi,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e) finansowanie usługi asystenckiej lub opiekuńczej dla osoby niesamodzielnej w celu umożliwienia jej opiekunom podjęcia aktywności zawodowej.</a:t>
            </a:r>
          </a:p>
        </p:txBody>
      </p:sp>
    </p:spTree>
    <p:extLst>
      <p:ext uri="{BB962C8B-B14F-4D97-AF65-F5344CB8AC3E}">
        <p14:creationId xmlns="" xmlns:p14="http://schemas.microsoft.com/office/powerpoint/2010/main" val="35533402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18282" y="908720"/>
            <a:ext cx="8330182" cy="489654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1700" b="1" dirty="0" smtClean="0">
              <a:solidFill>
                <a:schemeClr val="tx1"/>
              </a:solidFill>
            </a:endParaRP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endParaRPr lang="pl-PL" sz="17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3. Tworzenie miejsc opieki dla osób niesamodzielnych w nowo tworzonych lub istniejących ośrodkach zapewniających opiekę dzienną lub całodobową,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4. Wsparcie dla usług mieszkalnictwa o charakterze wspomaganym poprzez: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a) tworzenie miejsc pobytu w nowo tworzonych lub istniejących mieszkaniach o charakterze wspomaganym, w tym miejsc krótkookresowego pobytu,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b) sfinansowanie form pomocy w postaci mieszkania o charakterze wspomaganym.</a:t>
            </a:r>
          </a:p>
        </p:txBody>
      </p:sp>
    </p:spTree>
    <p:extLst>
      <p:ext uri="{BB962C8B-B14F-4D97-AF65-F5344CB8AC3E}">
        <p14:creationId xmlns="" xmlns:p14="http://schemas.microsoft.com/office/powerpoint/2010/main" val="2654866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14514" y="548680"/>
            <a:ext cx="8405958" cy="554461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endParaRPr lang="pl-PL" sz="17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Usługi zdrowotne: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1. Programy wczesnego wykrywania wad rozwojowych i rehabilitacji dzieci niepełnosprawnych i zagrożonych niepełnosprawnością,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2. Wdrożenie działań zapewniających dostęp do usług zdrowotnych oraz podnoszenie umiejętności kobiet będących w ciąży, jak również młodych matek (w tym matek samotnych) i rodziców, zagrożonych ubóstwem lub wykluczeniem społecznym, w zakresie radzenia sobie z opieką nad małym dzieckiem (np. rozszerzenie zakresu działania szkół rodzenia i skupienie się również na kwestiach związanych z opieką nad małym dzieckiem, kampanie informacyjne połączone z warsztatami, grupy wsparcia, grupy samopomocowe),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3. Finansowanie usług ochrony zdrowia psychicznego (opieki psychiatrycznej </a:t>
            </a:r>
            <a:r>
              <a:rPr lang="pl-PL" sz="1600" dirty="0" smtClean="0">
                <a:solidFill>
                  <a:schemeClr val="tx1"/>
                </a:solidFill>
              </a:rPr>
              <a:t>        i </a:t>
            </a:r>
            <a:r>
              <a:rPr lang="pl-PL" sz="1600" dirty="0" smtClean="0">
                <a:solidFill>
                  <a:schemeClr val="tx1"/>
                </a:solidFill>
              </a:rPr>
              <a:t>leczenia uzależnień), w tym opieki psychiatrycznej i psychologicznej,</a:t>
            </a:r>
          </a:p>
        </p:txBody>
      </p:sp>
    </p:spTree>
    <p:extLst>
      <p:ext uri="{BB962C8B-B14F-4D97-AF65-F5344CB8AC3E}">
        <p14:creationId xmlns="" xmlns:p14="http://schemas.microsoft.com/office/powerpoint/2010/main" val="4266364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14514" y="548680"/>
            <a:ext cx="8333950" cy="482453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endParaRPr lang="pl-PL" sz="17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4. Szkolenia z zakresu opieki i rehabilitacji osób sprawujących opiekę nad osobami niesamodzielnymi, zależnymi (rodziny, opiekunowie prawni),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5. Zapewnienie dostępu do opieki nad osobami starszymi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i niesamodzielnymi (w tym instytucjonalnej, jeśli jest to uwarunkowane stanem zdrowia), w tym np. świadczeń geriatrycznych, ambulatoryjnych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i stacjonarnych placówek geriatrycznych, rozwój opieki długoterminowej.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6. Tworzenie i/lub funkcjonowanie wypożyczalni sprzętu pielęgnacyjnego, rehabilitacyjnego i wspomagającego poprzez tworzenie wypożyczalni takiego sprzętu w połączeniu z nauką ich obsługi i doradztwem w zakresie jego wykorzystania w celu tworzenia warunków do opieki domowej.</a:t>
            </a:r>
          </a:p>
        </p:txBody>
      </p:sp>
    </p:spTree>
    <p:extLst>
      <p:ext uri="{BB962C8B-B14F-4D97-AF65-F5344CB8AC3E}">
        <p14:creationId xmlns="" xmlns:p14="http://schemas.microsoft.com/office/powerpoint/2010/main" val="3431370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02898" y="260648"/>
            <a:ext cx="8245566" cy="496855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Projektodawcy: </a:t>
            </a:r>
          </a:p>
          <a:p>
            <a:pPr algn="just"/>
            <a:endParaRPr lang="pl-PL" sz="17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jednostki samorządu terytorialnego, ich związki i stowarzyszenia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jednostki organizacyjne jednostek samorządu terytorialnego posiadające osobowość prawną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podmioty wymienione w art. 3 ust. 2 i 3 ustawy o działalności pożytku publicznego i o wolontariacie statutowo działające w obszarze pomocy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i integracji społecznej oraz działalności leczniczej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podmioty działające w publicznym i niepublicznym systemie ochrony zdrowia, w tym w szczególności POZ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spółdzielnie i wspólnoty mieszkaniowe</a:t>
            </a:r>
          </a:p>
        </p:txBody>
      </p:sp>
    </p:spTree>
    <p:extLst>
      <p:ext uri="{BB962C8B-B14F-4D97-AF65-F5344CB8AC3E}">
        <p14:creationId xmlns="" xmlns:p14="http://schemas.microsoft.com/office/powerpoint/2010/main" val="3433679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445570" cy="579306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Grupa docelowa: </a:t>
            </a:r>
            <a:endParaRPr lang="pl-PL" b="1" dirty="0" smtClean="0">
              <a:solidFill>
                <a:schemeClr val="tx1"/>
              </a:solidFill>
            </a:endParaRPr>
          </a:p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</a:t>
            </a:r>
            <a:r>
              <a:rPr lang="pl-PL" sz="1600" dirty="0" smtClean="0">
                <a:solidFill>
                  <a:schemeClr val="tx1"/>
                </a:solidFill>
              </a:rPr>
              <a:t>. Osoby lub rodziny zagrożone ubóstwem lub wykluczeniem społecznym: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a</a:t>
            </a:r>
            <a:r>
              <a:rPr lang="pl-PL" sz="1600" dirty="0" smtClean="0">
                <a:solidFill>
                  <a:schemeClr val="tx1"/>
                </a:solidFill>
              </a:rPr>
              <a:t>) osoby lub rodziny korzystające ze świadczeń z pomocy społecznej zgodnie </a:t>
            </a:r>
            <a:r>
              <a:rPr lang="pl-PL" sz="1600" dirty="0" smtClean="0">
                <a:solidFill>
                  <a:schemeClr val="tx1"/>
                </a:solidFill>
              </a:rPr>
              <a:t>               z </a:t>
            </a:r>
            <a:r>
              <a:rPr lang="pl-PL" sz="1600" dirty="0" smtClean="0">
                <a:solidFill>
                  <a:schemeClr val="tx1"/>
                </a:solidFill>
              </a:rPr>
              <a:t>ustawą z dnia 12 marca 2004 r. o pomocy społecznej (Dz. U. z 2015 r. poz. 163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 lub kwalifikujące się do objęcia wsparciem pomocy społecznej, tj. spełniające, co najmniej jedną z przesłanek określonych w art. 7 ustawy z dnia 12 marca 2004 r. o pomocy społecznej (Dz. U. z 2015 r. poz. 163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b</a:t>
            </a:r>
            <a:r>
              <a:rPr lang="pl-PL" sz="1600" dirty="0" smtClean="0">
                <a:solidFill>
                  <a:schemeClr val="tx1"/>
                </a:solidFill>
              </a:rPr>
              <a:t>) osoby, o których mowa w art. 1 ust. 2 ustawy z dnia 13 czerwca 2003 r. </a:t>
            </a:r>
            <a:r>
              <a:rPr lang="pl-PL" sz="1600" dirty="0" smtClean="0">
                <a:solidFill>
                  <a:schemeClr val="tx1"/>
                </a:solidFill>
              </a:rPr>
              <a:t>               o </a:t>
            </a:r>
            <a:r>
              <a:rPr lang="pl-PL" sz="1600" dirty="0" smtClean="0">
                <a:solidFill>
                  <a:schemeClr val="tx1"/>
                </a:solidFill>
              </a:rPr>
              <a:t>zatrudnieniu socjalnym (Dz. U. z 2011 r. </a:t>
            </a:r>
            <a:r>
              <a:rPr lang="pl-PL" sz="1600" dirty="0" err="1" smtClean="0">
                <a:solidFill>
                  <a:schemeClr val="tx1"/>
                </a:solidFill>
              </a:rPr>
              <a:t>Nr</a:t>
            </a:r>
            <a:r>
              <a:rPr lang="pl-PL" sz="1600" dirty="0" smtClean="0">
                <a:solidFill>
                  <a:schemeClr val="tx1"/>
                </a:solidFill>
              </a:rPr>
              <a:t>. 43, poz. 225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c</a:t>
            </a:r>
            <a:r>
              <a:rPr lang="pl-PL" sz="1600" dirty="0" smtClean="0">
                <a:solidFill>
                  <a:schemeClr val="tx1"/>
                </a:solidFill>
              </a:rPr>
              <a:t>) osoby przebywające w pieczy zastępczej lub opuszczające pieczę zastępczą oraz rodziny przeżywające trudności w pełnieniu funkcji opiekuńczo-wychowawczych, o których mowa w ustawie z dnia 9 czerwca 2011 r. o wspieraniu rodziny i systemie pieczy zastępczej (Dz. U. z 2015 r. poz. 332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6278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727684" y="1124744"/>
            <a:ext cx="5544616" cy="172819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>
                <a:solidFill>
                  <a:srgbClr val="000000"/>
                </a:solidFill>
              </a:rPr>
              <a:t>Działanie </a:t>
            </a:r>
            <a:r>
              <a:rPr lang="pl-PL" sz="2400" b="1" dirty="0" smtClean="0">
                <a:solidFill>
                  <a:srgbClr val="000000"/>
                </a:solidFill>
              </a:rPr>
              <a:t>8.1 </a:t>
            </a:r>
            <a:r>
              <a:rPr lang="pl-PL" sz="1600" b="1" dirty="0">
                <a:solidFill>
                  <a:srgbClr val="000000"/>
                </a:solidFill>
              </a:rPr>
              <a:t/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sz="1600" b="1" dirty="0" smtClean="0">
              <a:solidFill>
                <a:srgbClr val="000000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Aktywna integracja osób zagrożonych ubóstwem lub wykluczeniem społecznym</a:t>
            </a:r>
            <a:endParaRPr lang="pl-PL" sz="2000" dirty="0">
              <a:solidFill>
                <a:srgbClr val="000000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043608" y="3212976"/>
            <a:ext cx="6912768" cy="18722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Cel szczegółowy:</a:t>
            </a:r>
            <a:endParaRPr lang="pl-PL" b="1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 smtClean="0">
              <a:solidFill>
                <a:schemeClr val="tx1"/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 smtClean="0">
                <a:solidFill>
                  <a:schemeClr val="tx1"/>
                </a:solidFill>
              </a:rPr>
              <a:t>Aktywna </a:t>
            </a:r>
            <a:r>
              <a:rPr lang="pl-PL" dirty="0">
                <a:solidFill>
                  <a:schemeClr val="tx1"/>
                </a:solidFill>
              </a:rPr>
              <a:t>integracja osób zagrożonych ubóstwem lub wykluczeniem społecznym poprzez poprawę ich zdolności do zatrudnienia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27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517578" cy="590465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Grupa </a:t>
            </a:r>
            <a:r>
              <a:rPr lang="pl-PL" b="1" dirty="0" smtClean="0">
                <a:solidFill>
                  <a:schemeClr val="tx1"/>
                </a:solidFill>
              </a:rPr>
              <a:t>docelowa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d) osoby nieletnie, wobec których zastosowano środki zapobiegania i zwalczania demoralizacji i przestępczości zgodnie z ustawą z dnia 26 października 1982 r</a:t>
            </a:r>
            <a:r>
              <a:rPr lang="pl-PL" sz="1600" dirty="0" smtClean="0">
                <a:solidFill>
                  <a:schemeClr val="tx1"/>
                </a:solidFill>
              </a:rPr>
              <a:t>.          </a:t>
            </a:r>
            <a:r>
              <a:rPr lang="pl-PL" sz="1600" dirty="0" smtClean="0">
                <a:solidFill>
                  <a:schemeClr val="tx1"/>
                </a:solidFill>
              </a:rPr>
              <a:t>o postępowaniu w sprawach nieletnich (Dz. U. z 2014 r. poz. 382),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e</a:t>
            </a:r>
            <a:r>
              <a:rPr lang="pl-PL" sz="1600" dirty="0" smtClean="0">
                <a:solidFill>
                  <a:schemeClr val="tx1"/>
                </a:solidFill>
              </a:rPr>
              <a:t>) osoby przebywające w młodzieżowych ośrodkach wychowawczych </a:t>
            </a:r>
            <a:r>
              <a:rPr lang="pl-PL" sz="1600" dirty="0" smtClean="0">
                <a:solidFill>
                  <a:schemeClr val="tx1"/>
                </a:solidFill>
              </a:rPr>
              <a:t>                            i </a:t>
            </a:r>
            <a:r>
              <a:rPr lang="pl-PL" sz="1600" dirty="0" smtClean="0">
                <a:solidFill>
                  <a:schemeClr val="tx1"/>
                </a:solidFill>
              </a:rPr>
              <a:t>młodzieżowych ośrodkach socjoterapii, o których mowa w ustawie z dnia </a:t>
            </a:r>
            <a:r>
              <a:rPr lang="pl-PL" sz="1600" dirty="0" smtClean="0">
                <a:solidFill>
                  <a:schemeClr val="tx1"/>
                </a:solidFill>
              </a:rPr>
              <a:t>               7 </a:t>
            </a:r>
            <a:r>
              <a:rPr lang="pl-PL" sz="1600" dirty="0" smtClean="0">
                <a:solidFill>
                  <a:schemeClr val="tx1"/>
                </a:solidFill>
              </a:rPr>
              <a:t>września 1991 r. o systemie oświaty (Dz. U. z 2004 r. Nr 256, poz. 2572,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f</a:t>
            </a:r>
            <a:r>
              <a:rPr lang="pl-PL" sz="1600" dirty="0" smtClean="0">
                <a:solidFill>
                  <a:schemeClr val="tx1"/>
                </a:solidFill>
              </a:rPr>
              <a:t>) osoby z niepełnosprawnością – osoby niepełnosprawne w rozumieniu ustawy </a:t>
            </a:r>
            <a:r>
              <a:rPr lang="pl-PL" sz="1600" dirty="0" smtClean="0">
                <a:solidFill>
                  <a:schemeClr val="tx1"/>
                </a:solidFill>
              </a:rPr>
              <a:t>                  z </a:t>
            </a:r>
            <a:r>
              <a:rPr lang="pl-PL" sz="1600" dirty="0" smtClean="0">
                <a:solidFill>
                  <a:schemeClr val="tx1"/>
                </a:solidFill>
              </a:rPr>
              <a:t>dnia 27 sierpnia 1997 r. o rehabilitacji zawodowej i społecznej oraz zatrudnianiu osób niepełnosprawnych (Dz. U. z 2011 r. Nr 127, poz. 721,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a także osoby z zaburzeniami psychicznymi, w rozumieniu ustawy z dnia 19 sierpnia 1994 r. o ochronie zdrowia psychicznego (Dz. U. z 2011 r. Nr 231, poz. 1375), </a:t>
            </a:r>
          </a:p>
          <a:p>
            <a:pPr algn="just"/>
            <a:r>
              <a:rPr lang="pl-PL" sz="1600" b="1" dirty="0" smtClean="0">
                <a:solidFill>
                  <a:schemeClr val="tx1"/>
                </a:solidFill>
              </a:rPr>
              <a:t> </a:t>
            </a:r>
            <a:endParaRPr lang="pl-PL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77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517578" cy="640871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/>
            <a:r>
              <a:rPr lang="pl-PL" b="1" dirty="0" smtClean="0">
                <a:solidFill>
                  <a:schemeClr val="tx1"/>
                </a:solidFill>
              </a:rPr>
              <a:t>Grupa docelowa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g) rodziny z dzieckiem z niepełnosprawnością, o ile co najmniej jeden z rodziców lub opiekunów nie pracuje ze względu na konieczność sprawowania opieki nad dzieckiem z niepełnosprawnością,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h) osoby zakwalifikowane do III profilu pomocy, zgodnie z ustawą z dnia 20 kwietnia 2004 r. o promocji zatrudnienia i instytucjach rynku pracy (Dz. U. z 2015 r. poz. 149,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i) osoby niesamodzielne,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j) osoby bezdomne lub dotknięte wykluczeniem z dostępu do mieszkań </a:t>
            </a:r>
            <a:r>
              <a:rPr lang="pl-PL" sz="1600" dirty="0" smtClean="0">
                <a:solidFill>
                  <a:schemeClr val="tx1"/>
                </a:solidFill>
              </a:rPr>
              <a:t>                         w </a:t>
            </a:r>
            <a:r>
              <a:rPr lang="pl-PL" sz="1600" dirty="0" smtClean="0">
                <a:solidFill>
                  <a:schemeClr val="tx1"/>
                </a:solidFill>
              </a:rPr>
              <a:t>rozumieniu Wytycznych Ministra Infrastruktury i Rozwoju w zakresie monitorowania postępu rzeczowego i realizacji programów operacyjnych na lata 2014-2020,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k) osoby korzystające z PO PŻ.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2. Rodziny osób niepełnosprawnych, zamieszkujące wspólne gospodarstwo domowe.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3. Dzieci w zakresie wczesnego wykrywania wad rozwojowych.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4. Osoby starsze/niesamodzielne oraz osoby pełniące funkcje opiekuńcze wobec nich.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5. Kobiety w ciąży, młode matki zagrożone ubóstwem lub wykluczeniem społecznym. 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endParaRPr lang="pl-P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77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95536" y="260648"/>
            <a:ext cx="8445570" cy="24482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Działanie 8.4 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Poprawa dostępu do usług wsparcia rodziny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 i pieczy zastępczej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3356992"/>
            <a:ext cx="8445570" cy="270006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Cel szczegółowy: 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Zwiększenie dostępności do usług społecznych w szczególności usług środowiskowych, opiekuńczych oraz usług wsparcia rodziny i pieczy zastępczej dla osób zagrożonych ubóstwem lub wykluczeniem społecznym 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51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3892" y="332656"/>
            <a:ext cx="7648770" cy="122413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8211 5171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5307 0 0"/>
              <a:gd name="G50" fmla="+- 12 0 0"/>
              <a:gd name="G51" fmla="+- 1 0 0"/>
              <a:gd name="T0" fmla="*/ 2916238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2916238 w 21600"/>
              <a:gd name="T9" fmla="*/ 1511300 h 21600"/>
              <a:gd name="T10" fmla="*/ 5832475 w 21600"/>
              <a:gd name="T11" fmla="*/ 1425030 h 21600"/>
              <a:gd name="T12" fmla="*/ 5832475 w 21600"/>
              <a:gd name="T13" fmla="*/ 755650 h 21600"/>
              <a:gd name="T14" fmla="*/ 5832475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Planowane terminy rozpoczęcia naborów </a:t>
            </a: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 - 2 konkursy w I kwartale.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27584" y="1988840"/>
            <a:ext cx="7736701" cy="4136877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kwartał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Wspieranie rodziny w postaci działań realizowanych przez jednostki samorządu terytorialnego szczebla gminnego / szczebla powiatowego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10.000.000,00 zł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kwartał 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Wspieranie pieczy zastępczej.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Wsparcie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procesu </a:t>
            </a:r>
            <a:r>
              <a:rPr lang="pl-PL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deinstytucjonalizacji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pieczy zastępczej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10.000.000,00 zł</a:t>
            </a:r>
          </a:p>
        </p:txBody>
      </p:sp>
    </p:spTree>
    <p:extLst>
      <p:ext uri="{BB962C8B-B14F-4D97-AF65-F5344CB8AC3E}">
        <p14:creationId xmlns="" xmlns:p14="http://schemas.microsoft.com/office/powerpoint/2010/main" val="4222939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88640"/>
            <a:ext cx="8136904" cy="597666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</a:t>
            </a:r>
            <a:r>
              <a:rPr lang="pl-PL" b="1" dirty="0" smtClean="0">
                <a:solidFill>
                  <a:schemeClr val="tx1"/>
                </a:solidFill>
              </a:rPr>
              <a:t>realizacji: </a:t>
            </a:r>
            <a:endParaRPr lang="pl-PL" b="1" dirty="0" smtClean="0">
              <a:solidFill>
                <a:schemeClr val="tx1"/>
              </a:solidFill>
            </a:endParaRPr>
          </a:p>
          <a:p>
            <a:pPr algn="ctr"/>
            <a:endParaRPr lang="pl-PL" sz="16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1. Wspieranie rodziny w postaci działań realizowanych przez jednostki samorządu terytorialnego szczebla gminnego tj.: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a) pracy z rodziną prowadzonej w szczególności w formie: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asystentury rodzinnej, poprzez zatrudnienie nowych asystentów rodziny prowadzące od zwiększenie liczby asystentów,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konsultacji i poradnictwa specjalistycznego,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terapii i mediacji,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specjalistycznego wsparcia np. w formie, profilaktyki uzależnień, profilaktyki prozdrowotnej, treningów ekonomicznych, zdobywania umiejętności społecznych itp.,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usług dla rodzin z dziećmi, w tym usługi opiekuńcze i specjalistyczne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pomocy prawnej, szczególnie w zakresie prawa rodzinnego (w tym reprezentacja jeśli jest niezbędna),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grup wsparcia i grup samopomocowych,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wsparcia realizowanego przez rodziny wspierające,</a:t>
            </a:r>
          </a:p>
        </p:txBody>
      </p:sp>
    </p:spTree>
    <p:extLst>
      <p:ext uri="{BB962C8B-B14F-4D97-AF65-F5344CB8AC3E}">
        <p14:creationId xmlns="" xmlns:p14="http://schemas.microsoft.com/office/powerpoint/2010/main" val="3210180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301554" cy="547260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endParaRPr lang="pl-PL" sz="20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b) pomocy w opiece i wychowaniu dzieci w placówkach wsparcia dziennego poprzez tworzenie nowych placówek wsparcia dziennego jak również wspieranie istniejących placówek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formie 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opiekuńczej, w tym kół zainteresowań, świetlic, klubów i ognisk wychowawczych,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specjalistycznej, w szczególności organizującej zajęcia socjoterapeutyczne, terapeutyczne, korekcyjne, kompensacyjne oraz logopedyczne, realizującej indywidualny program korekcyjny, program </a:t>
            </a:r>
            <a:r>
              <a:rPr lang="pl-PL" sz="1600" dirty="0" err="1" smtClean="0">
                <a:solidFill>
                  <a:schemeClr val="tx1"/>
                </a:solidFill>
              </a:rPr>
              <a:t>psychokorekcyjny</a:t>
            </a:r>
            <a:r>
              <a:rPr lang="pl-PL" sz="1600" dirty="0" smtClean="0">
                <a:solidFill>
                  <a:schemeClr val="tx1"/>
                </a:solidFill>
              </a:rPr>
              <a:t> lub psychoprofilaktyczny, w szczególności terapię pedagogiczną, psychologiczną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i socjoterapie,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pracy podwórkowej realizowanej przez wychowawcę, realizującej działania animacyjne i socjoterapeutyczne,</a:t>
            </a:r>
          </a:p>
        </p:txBody>
      </p:sp>
    </p:spTree>
    <p:extLst>
      <p:ext uri="{BB962C8B-B14F-4D97-AF65-F5344CB8AC3E}">
        <p14:creationId xmlns="" xmlns:p14="http://schemas.microsoft.com/office/powerpoint/2010/main" val="1724619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611560" y="764704"/>
            <a:ext cx="7992888" cy="554461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pPr algn="just"/>
            <a:endParaRPr lang="pl-PL" sz="16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2. Wspieranie rodziny w postaci działań realizowanych przez jednostki samorządu terytorialnego szczebla powiatowego 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a) pomoc w opiece i wychowaniu dzieci w placówkach wsparcia dziennego </a:t>
            </a:r>
            <a:r>
              <a:rPr lang="pl-PL" sz="1600" dirty="0" smtClean="0">
                <a:solidFill>
                  <a:schemeClr val="tx1"/>
                </a:solidFill>
              </a:rPr>
              <a:t>              o </a:t>
            </a:r>
            <a:r>
              <a:rPr lang="pl-PL" sz="1600" dirty="0" smtClean="0">
                <a:solidFill>
                  <a:schemeClr val="tx1"/>
                </a:solidFill>
              </a:rPr>
              <a:t>zasięgu </a:t>
            </a:r>
            <a:r>
              <a:rPr lang="pl-PL" sz="1600" dirty="0" err="1" smtClean="0">
                <a:solidFill>
                  <a:schemeClr val="tx1"/>
                </a:solidFill>
              </a:rPr>
              <a:t>ponadgminnym</a:t>
            </a:r>
            <a:r>
              <a:rPr lang="pl-PL" sz="1600" dirty="0" smtClean="0">
                <a:solidFill>
                  <a:schemeClr val="tx1"/>
                </a:solidFill>
              </a:rPr>
              <a:t> poprzez tworzenie nowych placówek wsparcia dziennego o zasięgu </a:t>
            </a:r>
            <a:r>
              <a:rPr lang="pl-PL" sz="1600" dirty="0" err="1" smtClean="0">
                <a:solidFill>
                  <a:schemeClr val="tx1"/>
                </a:solidFill>
              </a:rPr>
              <a:t>ponadgminnym</a:t>
            </a:r>
            <a:r>
              <a:rPr lang="pl-PL" sz="1600" dirty="0" smtClean="0">
                <a:solidFill>
                  <a:schemeClr val="tx1"/>
                </a:solidFill>
              </a:rPr>
              <a:t>, jak również wspieranie istniejących placówek w formie 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opiekuńczej, w tym kół zainteresowań, świetlic, klubów i ognisk wychowawczych,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specjalistycznej, w szczególności organizującej zajęcia socjoterapeutyczne, terapeutyczne, korekcyjne, kompensacyjne oraz logopedyczne, realizującej indywidualny program korekcyjny, program </a:t>
            </a:r>
            <a:r>
              <a:rPr lang="pl-PL" sz="1600" dirty="0" err="1" smtClean="0">
                <a:solidFill>
                  <a:schemeClr val="tx1"/>
                </a:solidFill>
              </a:rPr>
              <a:t>psychokorekcyjny</a:t>
            </a:r>
            <a:r>
              <a:rPr lang="pl-PL" sz="1600" dirty="0" smtClean="0">
                <a:solidFill>
                  <a:schemeClr val="tx1"/>
                </a:solidFill>
              </a:rPr>
              <a:t> lub psychoprofilaktyczny, w szczególności terapię pedagogiczną, psychologiczną </a:t>
            </a:r>
            <a:r>
              <a:rPr lang="pl-PL" sz="1600" dirty="0" smtClean="0">
                <a:solidFill>
                  <a:schemeClr val="tx1"/>
                </a:solidFill>
              </a:rPr>
              <a:t>    i </a:t>
            </a:r>
            <a:r>
              <a:rPr lang="pl-PL" sz="1600" dirty="0" smtClean="0">
                <a:solidFill>
                  <a:schemeClr val="tx1"/>
                </a:solidFill>
              </a:rPr>
              <a:t>socjoterapie,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pracy podwórkowej realizowanej przez wychowawcę realizującej działania animacyjne i socjoterapeutyczne,</a:t>
            </a:r>
          </a:p>
        </p:txBody>
      </p:sp>
    </p:spTree>
    <p:extLst>
      <p:ext uri="{BB962C8B-B14F-4D97-AF65-F5344CB8AC3E}">
        <p14:creationId xmlns="" xmlns:p14="http://schemas.microsoft.com/office/powerpoint/2010/main" val="4049884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95536" y="188640"/>
            <a:ext cx="8517578" cy="597666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endParaRPr lang="pl-PL" sz="17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3. Wspieranie pieczy zastępczej w postaci 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a) pracy z rodziną, w tym konsultacje i poradnictwo specjalistyczne, terapia, między innymi poprzez: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poradnictwo i terapię dla osób sprawujących rodzinną pieczę zastępczą i ich dzieci oraz dzieci w niej umieszczonych,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terapię rodziców naturalnych, np. w zakresie terapii dla sprawców przemocy </a:t>
            </a:r>
            <a:r>
              <a:rPr lang="pl-PL" sz="1600" dirty="0" smtClean="0">
                <a:solidFill>
                  <a:schemeClr val="tx1"/>
                </a:solidFill>
              </a:rPr>
              <a:t>            w </a:t>
            </a:r>
            <a:r>
              <a:rPr lang="pl-PL" sz="1600" dirty="0" smtClean="0">
                <a:solidFill>
                  <a:schemeClr val="tx1"/>
                </a:solidFill>
              </a:rPr>
              <a:t>rodzinie </a:t>
            </a:r>
            <a:r>
              <a:rPr lang="pl-PL" sz="1600" dirty="0" err="1" smtClean="0">
                <a:solidFill>
                  <a:schemeClr val="tx1"/>
                </a:solidFill>
              </a:rPr>
              <a:t>itp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b) usług dla osób objętych rodzinnymi formami pieczy zastępczej, w tym usług opiekuńczych i specjalistycznych, pomocy prawnej w szczególności </a:t>
            </a:r>
            <a:r>
              <a:rPr lang="pl-PL" sz="1600" dirty="0" smtClean="0">
                <a:solidFill>
                  <a:schemeClr val="tx1"/>
                </a:solidFill>
              </a:rPr>
              <a:t>                            w </a:t>
            </a:r>
            <a:r>
              <a:rPr lang="pl-PL" sz="1600" dirty="0" smtClean="0">
                <a:solidFill>
                  <a:schemeClr val="tx1"/>
                </a:solidFill>
              </a:rPr>
              <a:t>zakresie reprezentowania dziecka, dochodzenia praw do świadczeń – zwłaszcza świadczeń alimentacyjnych,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c) finansowania spotkań dla rodzin mających na celu m.in. wymianę ich doświadczeń, zapobiegania izolacji, np. w formie grup wsparcia i grup samopomocowych</a:t>
            </a:r>
          </a:p>
        </p:txBody>
      </p:sp>
    </p:spTree>
    <p:extLst>
      <p:ext uri="{BB962C8B-B14F-4D97-AF65-F5344CB8AC3E}">
        <p14:creationId xmlns="" xmlns:p14="http://schemas.microsoft.com/office/powerpoint/2010/main" val="1654995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517578" cy="619268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pPr algn="just"/>
            <a:endParaRPr lang="pl-PL" sz="16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4. Wsparcie procesu </a:t>
            </a:r>
            <a:r>
              <a:rPr lang="pl-PL" sz="1600" dirty="0" err="1" smtClean="0">
                <a:solidFill>
                  <a:schemeClr val="tx1"/>
                </a:solidFill>
              </a:rPr>
              <a:t>deinstytucjonalizacji</a:t>
            </a:r>
            <a:r>
              <a:rPr lang="pl-PL" sz="1600" dirty="0" smtClean="0">
                <a:solidFill>
                  <a:schemeClr val="tx1"/>
                </a:solidFill>
              </a:rPr>
              <a:t> pieczy zastępczej poprzez: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a) wsparcie rozwoju rodzinnych form pieczy zastępczej, w tym kształcenia kandydatów na rodziny zastępcze i doskonalenie osób sprawujących rodzinną pieczę zastępczą (spokrewnionych, niezawodowych i zawodowych rodzin zastępczych, osób prowadzących rodzinne domy dziecka oraz dyrektorek/dyrektorów placówek opiekuńczo – wychowawczych typu rodzinnego) między innymi poprzez: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szkolenia,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warsztaty,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doradztwo indywidualne i grupowe,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</a:t>
            </a:r>
            <a:r>
              <a:rPr lang="pl-PL" sz="1600" dirty="0" err="1" smtClean="0">
                <a:solidFill>
                  <a:schemeClr val="tx1"/>
                </a:solidFill>
              </a:rPr>
              <a:t>superwizję</a:t>
            </a:r>
            <a:r>
              <a:rPr lang="pl-PL" sz="1600" dirty="0" smtClean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b) poprawę dostępu do działań koordynatorów rodzinnej pieczy zastępczej poprzez między innymi finansowanie zatrudnienia nowych koordynatorów zmierzające do zwiększenia liczby koordynatorów,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c) wspieranie restrukturyzacji placówek instytucjonalnej pieczy zastępczej (w celu zmniejszania liczby dzieci oraz podwyższenia wieku dzieci umieszczanych w tych placówkach).</a:t>
            </a:r>
          </a:p>
        </p:txBody>
      </p:sp>
    </p:spTree>
    <p:extLst>
      <p:ext uri="{BB962C8B-B14F-4D97-AF65-F5344CB8AC3E}">
        <p14:creationId xmlns="" xmlns:p14="http://schemas.microsoft.com/office/powerpoint/2010/main" val="699044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95536" y="188640"/>
            <a:ext cx="8517578" cy="403244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Projektodawcy: </a:t>
            </a:r>
          </a:p>
          <a:p>
            <a:pPr algn="just"/>
            <a:endParaRPr lang="pl-PL" sz="1600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jednostki samorządu terytorialnego, ich </a:t>
            </a:r>
            <a:r>
              <a:rPr lang="pl-PL" sz="1600" dirty="0" smtClean="0">
                <a:solidFill>
                  <a:schemeClr val="tx1"/>
                </a:solidFill>
              </a:rPr>
              <a:t>związki            </a:t>
            </a:r>
            <a:r>
              <a:rPr lang="pl-PL" sz="1600" dirty="0" smtClean="0">
                <a:solidFill>
                  <a:schemeClr val="tx1"/>
                </a:solidFill>
              </a:rPr>
              <a:t>i stowarzyszenia 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jednostki organizacyjne jednostek samorządu terytorialnego posiadające osobowość prawną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• podmioty wymienione w art. 3 ust. 2 i 3 </a:t>
            </a:r>
            <a:r>
              <a:rPr lang="pl-PL" sz="1600" dirty="0" smtClean="0">
                <a:solidFill>
                  <a:schemeClr val="tx1"/>
                </a:solidFill>
              </a:rPr>
              <a:t>ustawy o </a:t>
            </a:r>
            <a:r>
              <a:rPr lang="pl-PL" sz="1600" dirty="0" smtClean="0">
                <a:solidFill>
                  <a:schemeClr val="tx1"/>
                </a:solidFill>
              </a:rPr>
              <a:t>działalności pożytku publicznego i o wolontariacie statutowo działające w obszarze pomocy i integracji społecznej oraz działalności leczniczej </a:t>
            </a:r>
          </a:p>
        </p:txBody>
      </p:sp>
    </p:spTree>
    <p:extLst>
      <p:ext uri="{BB962C8B-B14F-4D97-AF65-F5344CB8AC3E}">
        <p14:creationId xmlns="" xmlns:p14="http://schemas.microsoft.com/office/powerpoint/2010/main" val="1803375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11560" y="260648"/>
            <a:ext cx="8017126" cy="115212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8211 5171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5307 0 0"/>
              <a:gd name="G50" fmla="+- 12 0 0"/>
              <a:gd name="G51" fmla="+- 1 0 0"/>
              <a:gd name="T0" fmla="*/ 2916238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2916238 w 21600"/>
              <a:gd name="T9" fmla="*/ 1511300 h 21600"/>
              <a:gd name="T10" fmla="*/ 5832475 w 21600"/>
              <a:gd name="T11" fmla="*/ 1425030 h 21600"/>
              <a:gd name="T12" fmla="*/ 5832475 w 21600"/>
              <a:gd name="T13" fmla="*/ 755650 h 21600"/>
              <a:gd name="T14" fmla="*/ 5832475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Planowany termin rozpoczęcia naborów </a:t>
            </a: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 - 2 konkursy w II kwartale.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323528" y="1556792"/>
            <a:ext cx="8568952" cy="504056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 kwartał -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Zintegrowany oraz zindywidualizowane programy realizowane w oparciu o ścieżkę reintegracji, obejmującą usługi aktywnej integracji o charakterze społecznym, edukacyjnym, zdrowotnym, zawodowym, zawierające instrumenty odpowiadające na indywidualne potrzeby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20.000.000,00 zł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 kwartał  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Włączanie osób niepełnosprawnych w zajęciach na rzecz aktywizacji zawodowej realizowane w warsztatach terapii zajęciowej poprzez finansowanie zajęć związanych z uczestnictwem w WTZ oraz działań na rzecz aktywnej integracji dotychczas nie oferowanych przez WTZ stanowiących 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poszerzenie oferty 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WTZ.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Wsparcie działalności w zakresie reintegracji zawodowej i społecznej 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szczególności 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prowadzonej </a:t>
            </a: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przez takie podmioty jak ZAZ, KIS, CIS, w tym rozwój i upowszechniania zatrudnienia wspieranego poprzez stworzenie nowych miejsc reintegracji społecznej i zawodowej w istniejących podmiotach bądź tworzenie nowych podmiotów, z zastrzeżeniem, iż nie są tworzone nowe ZAZ 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15.000.000,00 zł</a:t>
            </a:r>
          </a:p>
        </p:txBody>
      </p:sp>
    </p:spTree>
    <p:extLst>
      <p:ext uri="{BB962C8B-B14F-4D97-AF65-F5344CB8AC3E}">
        <p14:creationId xmlns="" xmlns:p14="http://schemas.microsoft.com/office/powerpoint/2010/main" val="6389461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95536" y="548680"/>
            <a:ext cx="8517578" cy="583264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Grupa docelowa:</a:t>
            </a:r>
          </a:p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Osoby </a:t>
            </a:r>
            <a:r>
              <a:rPr lang="pl-PL" sz="1600" dirty="0" smtClean="0">
                <a:solidFill>
                  <a:schemeClr val="tx1"/>
                </a:solidFill>
              </a:rPr>
              <a:t>lub rodziny zagrożone ubóstwem lub wykluczeniem społecznym: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a. osoby </a:t>
            </a:r>
            <a:r>
              <a:rPr lang="pl-PL" sz="1600" dirty="0" smtClean="0">
                <a:solidFill>
                  <a:schemeClr val="tx1"/>
                </a:solidFill>
              </a:rPr>
              <a:t>lub rodziny korzystające ze świadczeń z pomocy społecznej zgodnie </a:t>
            </a:r>
            <a:r>
              <a:rPr lang="pl-PL" sz="1600" dirty="0" smtClean="0">
                <a:solidFill>
                  <a:schemeClr val="tx1"/>
                </a:solidFill>
              </a:rPr>
              <a:t>         z </a:t>
            </a:r>
            <a:r>
              <a:rPr lang="pl-PL" sz="1600" dirty="0" smtClean="0">
                <a:solidFill>
                  <a:schemeClr val="tx1"/>
                </a:solidFill>
              </a:rPr>
              <a:t>ustawą z dnia 12 marca 2004 r. o pomocy społecznej (Dz. U. z 2015 r. poz. 163 </a:t>
            </a:r>
            <a:r>
              <a:rPr lang="pl-PL" sz="1600" dirty="0" smtClean="0">
                <a:solidFill>
                  <a:schemeClr val="tx1"/>
                </a:solidFill>
              </a:rPr>
              <a:t>            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 lub kwalifikujące się do objęcia wsparciem pomocy społecznej, tj. spełniające, co najmniej jedną z przesłanek określonych w art. 7 ustawy z dnia 12 marca 2004 r. o pomocy społecznej (Dz. U. z 2015 r. poz. 163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b</a:t>
            </a:r>
            <a:r>
              <a:rPr lang="pl-PL" sz="1600" dirty="0" smtClean="0">
                <a:solidFill>
                  <a:schemeClr val="tx1"/>
                </a:solidFill>
              </a:rPr>
              <a:t>. osoby, o których mowa w art. 1 ust. 2 ustawy z dnia 13 czerwca 2003 r. </a:t>
            </a:r>
            <a:r>
              <a:rPr lang="pl-PL" sz="1600" dirty="0" smtClean="0">
                <a:solidFill>
                  <a:schemeClr val="tx1"/>
                </a:solidFill>
              </a:rPr>
              <a:t>                     o </a:t>
            </a:r>
            <a:r>
              <a:rPr lang="pl-PL" sz="1600" dirty="0" smtClean="0">
                <a:solidFill>
                  <a:schemeClr val="tx1"/>
                </a:solidFill>
              </a:rPr>
              <a:t>zatrudnieniu socjalnym (Dz. U. z 2011 r. </a:t>
            </a:r>
            <a:r>
              <a:rPr lang="pl-PL" sz="1600" dirty="0" err="1" smtClean="0">
                <a:solidFill>
                  <a:schemeClr val="tx1"/>
                </a:solidFill>
              </a:rPr>
              <a:t>Nr</a:t>
            </a:r>
            <a:r>
              <a:rPr lang="pl-PL" sz="1600" dirty="0" smtClean="0">
                <a:solidFill>
                  <a:schemeClr val="tx1"/>
                </a:solidFill>
              </a:rPr>
              <a:t>. 43, poz. 225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c. osoby przebywające w pieczy zastępczej lub opuszczające pieczę zastępczą oraz rodziny przeżywające trudności w pełnieniu funkcji opiekuńczo-wychowawczych, o których mowa w ustawie z dnia 9 czerwca 2011 r. o wspieraniu rodziny i systemie pieczy zastępczej (Dz. U. z 2015 r. poz. 332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9224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517578" cy="60486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Grupa docelowa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d. osoby nieletnie, wobec których zastosowano środki </a:t>
            </a:r>
            <a:r>
              <a:rPr lang="pl-PL" sz="1600" dirty="0" smtClean="0">
                <a:solidFill>
                  <a:schemeClr val="tx1"/>
                </a:solidFill>
              </a:rPr>
              <a:t>zapobiegania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i </a:t>
            </a:r>
            <a:r>
              <a:rPr lang="pl-PL" sz="1600" dirty="0" smtClean="0">
                <a:solidFill>
                  <a:schemeClr val="tx1"/>
                </a:solidFill>
              </a:rPr>
              <a:t>zwalczania demoralizacji i przestępczości zgodnie z ustawą z dnia 26 października 1982 r. o postępowaniu w sprawach nieletnich (Dz. U.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z </a:t>
            </a:r>
            <a:r>
              <a:rPr lang="pl-PL" sz="1600" dirty="0" smtClean="0">
                <a:solidFill>
                  <a:schemeClr val="tx1"/>
                </a:solidFill>
              </a:rPr>
              <a:t>2014 r. poz. 382);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e. osoby przebywające w młodzieżowych ośrodkach wychowawczych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i </a:t>
            </a:r>
            <a:r>
              <a:rPr lang="pl-PL" sz="1600" dirty="0" smtClean="0">
                <a:solidFill>
                  <a:schemeClr val="tx1"/>
                </a:solidFill>
              </a:rPr>
              <a:t>młodzieżowych ośrodkach socjoterapii, o których mowa w ustawie z dnia </a:t>
            </a:r>
            <a:r>
              <a:rPr lang="pl-PL" sz="1600" dirty="0" smtClean="0">
                <a:solidFill>
                  <a:schemeClr val="tx1"/>
                </a:solidFill>
              </a:rPr>
              <a:t>             7 </a:t>
            </a:r>
            <a:r>
              <a:rPr lang="pl-PL" sz="1600" dirty="0" smtClean="0">
                <a:solidFill>
                  <a:schemeClr val="tx1"/>
                </a:solidFill>
              </a:rPr>
              <a:t>września 1991 r. o systemie oświaty (Dz. U. z 2004 r. Nr 256, poz. 2572,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f. osoby z niepełnosprawnością – osoby niepełnosprawne w rozumieniu ustawy </a:t>
            </a:r>
            <a:r>
              <a:rPr lang="pl-PL" sz="1600" dirty="0" smtClean="0">
                <a:solidFill>
                  <a:schemeClr val="tx1"/>
                </a:solidFill>
              </a:rPr>
              <a:t>                  z </a:t>
            </a:r>
            <a:r>
              <a:rPr lang="pl-PL" sz="1600" dirty="0" smtClean="0">
                <a:solidFill>
                  <a:schemeClr val="tx1"/>
                </a:solidFill>
              </a:rPr>
              <a:t>dnia 27 sierpnia 1997 r. o rehabilitacji zawodowej i społecznej oraz zatrudnianiu osób niepełnosprawnych (Dz. U. z 2011 r. Nr 127, poz. 721,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zm.), a także osoby z zaburzeniami psychicznymi,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</a:t>
            </a:r>
            <a:r>
              <a:rPr lang="pl-PL" sz="1600" dirty="0" smtClean="0">
                <a:solidFill>
                  <a:schemeClr val="tx1"/>
                </a:solidFill>
              </a:rPr>
              <a:t>rozumieniu ustawy z dnia 19 sierpnia 1994 r. o ochronie zdrowia psychicznego (Dz. U. z 2011 r. Nr 231, poz. 1375); 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77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517578" cy="626469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Grupa docelowa </a:t>
            </a:r>
            <a:r>
              <a:rPr lang="pl-PL" b="1" dirty="0" err="1" smtClean="0">
                <a:solidFill>
                  <a:schemeClr val="tx1"/>
                </a:solidFill>
              </a:rPr>
              <a:t>cd</a:t>
            </a:r>
            <a:r>
              <a:rPr lang="pl-PL" b="1" dirty="0" smtClean="0">
                <a:solidFill>
                  <a:schemeClr val="tx1"/>
                </a:solidFill>
              </a:rPr>
              <a:t>.: 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g. rodziny z dzieckiem z niepełnosprawnością, o ile co najmniej jeden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z </a:t>
            </a:r>
            <a:r>
              <a:rPr lang="pl-PL" sz="1600" dirty="0" smtClean="0">
                <a:solidFill>
                  <a:schemeClr val="tx1"/>
                </a:solidFill>
              </a:rPr>
              <a:t>rodziców lub opiekunów nie pracuje ze względu na konieczność sprawowania opieki nad dzieckiem z niepełnosprawnością;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h. osoby zakwalifikowane do III profilu pomocy, zgodnie z ustawą z dnia 20 kwietnia 2004 r. o promocji zatrudnienia i instytucjach rynku pracy (Dz. U. z 2015 r. poz. 149, z </a:t>
            </a:r>
            <a:r>
              <a:rPr lang="pl-PL" sz="1600" dirty="0" err="1" smtClean="0">
                <a:solidFill>
                  <a:schemeClr val="tx1"/>
                </a:solidFill>
              </a:rPr>
              <a:t>późn</a:t>
            </a:r>
            <a:r>
              <a:rPr lang="pl-PL" sz="1600" dirty="0" smtClean="0">
                <a:solidFill>
                  <a:schemeClr val="tx1"/>
                </a:solidFill>
              </a:rPr>
              <a:t>. zm</a:t>
            </a:r>
            <a:r>
              <a:rPr lang="pl-PL" sz="1600" dirty="0" smtClean="0">
                <a:solidFill>
                  <a:schemeClr val="tx1"/>
                </a:solidFill>
              </a:rPr>
              <a:t>.);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 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romanLcPeriod"/>
            </a:pPr>
            <a:r>
              <a:rPr lang="pl-PL" sz="1600" dirty="0" smtClean="0">
                <a:solidFill>
                  <a:schemeClr val="tx1"/>
                </a:solidFill>
              </a:rPr>
              <a:t>osoby </a:t>
            </a:r>
            <a:r>
              <a:rPr lang="pl-PL" sz="1600" dirty="0" smtClean="0">
                <a:solidFill>
                  <a:schemeClr val="tx1"/>
                </a:solidFill>
              </a:rPr>
              <a:t>niesamodzielne; </a:t>
            </a:r>
          </a:p>
          <a:p>
            <a:pPr marL="342900" indent="-342900"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j. osoby bezdomne lub dotknięte wykluczeniem z dostępu do mieszkań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w </a:t>
            </a:r>
            <a:r>
              <a:rPr lang="pl-PL" sz="1600" dirty="0" smtClean="0">
                <a:solidFill>
                  <a:schemeClr val="tx1"/>
                </a:solidFill>
              </a:rPr>
              <a:t>rozumieniu Wytycznych Ministra Infrastruktury i Rozwoju w zakresie monitorowania postępu rzeczowego i realizacji programów operacyjnych na lata 2014-2020;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k. osoby odbywające kary pozbawienia wolności;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l. osoby korzystające z </a:t>
            </a:r>
            <a:r>
              <a:rPr lang="pl-PL" sz="1600" dirty="0" smtClean="0">
                <a:solidFill>
                  <a:schemeClr val="tx1"/>
                </a:solidFill>
              </a:rPr>
              <a:t>Programu Operacyjnego Pomoc Żywnościowa.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77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95536" y="260648"/>
            <a:ext cx="8445570" cy="2448272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sz="2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Działanie </a:t>
            </a:r>
            <a:r>
              <a:rPr lang="pl-PL" sz="2400" b="1" dirty="0" smtClean="0">
                <a:solidFill>
                  <a:schemeClr val="tx1"/>
                </a:solidFill>
              </a:rPr>
              <a:t>8.5 </a:t>
            </a:r>
            <a:endParaRPr lang="pl-PL" sz="24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Wsparcie rozwoju sektora ekonomii społecznej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 regionie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5536" y="3356992"/>
            <a:ext cx="8445570" cy="270006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ctr"/>
            <a:r>
              <a:rPr lang="pl-PL" b="1" dirty="0" smtClean="0">
                <a:solidFill>
                  <a:schemeClr val="tx1"/>
                </a:solidFill>
              </a:rPr>
              <a:t>Cel szczegółowy: 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Wzmocnienie roli podmiotów ekonomii społecznej w aktywizacji osób </a:t>
            </a:r>
            <a:r>
              <a:rPr lang="pl-PL" dirty="0" smtClean="0">
                <a:solidFill>
                  <a:schemeClr val="tx1"/>
                </a:solidFill>
              </a:rPr>
              <a:t>      w </a:t>
            </a:r>
            <a:r>
              <a:rPr lang="pl-PL" dirty="0" smtClean="0">
                <a:solidFill>
                  <a:schemeClr val="tx1"/>
                </a:solidFill>
              </a:rPr>
              <a:t>niekorzystnej sytuacji oraz w dostarczaniu usług użyteczności społecznej w regionie. 	</a:t>
            </a:r>
          </a:p>
        </p:txBody>
      </p:sp>
    </p:spTree>
    <p:extLst>
      <p:ext uri="{BB962C8B-B14F-4D97-AF65-F5344CB8AC3E}">
        <p14:creationId xmlns="" xmlns:p14="http://schemas.microsoft.com/office/powerpoint/2010/main" val="274251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611560" y="260648"/>
            <a:ext cx="8017126" cy="129614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8211 5171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5307 0 0"/>
              <a:gd name="G50" fmla="+- 12 0 0"/>
              <a:gd name="G51" fmla="+- 1 0 0"/>
              <a:gd name="T0" fmla="*/ 2916238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2916238 w 21600"/>
              <a:gd name="T9" fmla="*/ 1511300 h 21600"/>
              <a:gd name="T10" fmla="*/ 5832475 w 21600"/>
              <a:gd name="T11" fmla="*/ 1425030 h 21600"/>
              <a:gd name="T12" fmla="*/ 5832475 w 21600"/>
              <a:gd name="T13" fmla="*/ 755650 h 21600"/>
              <a:gd name="T14" fmla="*/ 5832475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Planowany termin </a:t>
            </a:r>
            <a:r>
              <a:rPr lang="pl-PL" sz="2400" b="1" dirty="0" smtClean="0">
                <a:solidFill>
                  <a:schemeClr val="tx1"/>
                </a:solidFill>
              </a:rPr>
              <a:t>rozpoczęcia naborów </a:t>
            </a:r>
          </a:p>
          <a:p>
            <a:pPr algn="ctr"/>
            <a:r>
              <a:rPr lang="pl-PL" sz="2400" b="1" dirty="0" smtClean="0">
                <a:solidFill>
                  <a:schemeClr val="tx1"/>
                </a:solidFill>
              </a:rPr>
              <a:t> - </a:t>
            </a:r>
            <a:r>
              <a:rPr lang="pl-PL" sz="2400" b="1" dirty="0" smtClean="0">
                <a:solidFill>
                  <a:schemeClr val="tx1"/>
                </a:solidFill>
              </a:rPr>
              <a:t>I kwartał.</a:t>
            </a:r>
            <a:endParaRPr lang="pl-PL" sz="2400" b="1" dirty="0" smtClean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83568" y="2348880"/>
            <a:ext cx="7736701" cy="345638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56939 57600"/>
              <a:gd name="G40" fmla="*/ 1 6295 25856"/>
              <a:gd name="G41" fmla="*/ G40 1 180"/>
              <a:gd name="G42" fmla="*/ G39 1 G41"/>
              <a:gd name="G43" fmla="+- 1 0 0"/>
              <a:gd name="G44" fmla="+- 59805 0 0"/>
              <a:gd name="G45" fmla="+- 1 0 0"/>
              <a:gd name="G46" fmla="+- 1 0 0"/>
              <a:gd name="G47" fmla="+- 1 0 0"/>
              <a:gd name="G48" fmla="+- 1 0 0"/>
              <a:gd name="G49" fmla="+- 1 0 0"/>
              <a:gd name="G50" fmla="+- 12 0 0"/>
              <a:gd name="G51" fmla="+- 1 0 0"/>
              <a:gd name="T0" fmla="*/ 2879725 w 21600"/>
              <a:gd name="T1" fmla="*/ 0 h 21600"/>
              <a:gd name="T2" fmla="*/ 0 w 21600"/>
              <a:gd name="T3" fmla="*/ 0 h 21600"/>
              <a:gd name="T4" fmla="*/ 0 w 21600"/>
              <a:gd name="T5" fmla="*/ 792163 h 21600"/>
              <a:gd name="T6" fmla="*/ 0 w 21600"/>
              <a:gd name="T7" fmla="*/ 1493886 h 21600"/>
              <a:gd name="T8" fmla="*/ 2879725 w 21600"/>
              <a:gd name="T9" fmla="*/ 1584325 h 21600"/>
              <a:gd name="T10" fmla="*/ 5759450 w 21600"/>
              <a:gd name="T11" fmla="*/ 1493886 h 21600"/>
              <a:gd name="T12" fmla="*/ 5759450 w 21600"/>
              <a:gd name="T13" fmla="*/ 792163 h 21600"/>
              <a:gd name="T14" fmla="*/ 5759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kwartał 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Świadczenie usług animacyjnych, inkubacyjnych i biznesowych dla wsparcia rozwoju ekonomii społecznej zgodnie z podziałem przyjętym w ramach Krajowego Programu Rozwoju Ekonomii Społecznej - 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40.000.000,00 zł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Nabór zostanie przeprowadzony w przypadku niewyłonienia </a:t>
            </a:r>
            <a:r>
              <a:rPr lang="pl-PL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OWES-ów</a:t>
            </a:r>
            <a:r>
              <a:rPr lang="pl-PL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 konkursie ogłoszonym           w 2015r.</a:t>
            </a: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chemeClr val="tx1"/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 </a:t>
            </a:r>
            <a:endParaRPr lang="pl-P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6923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517578" cy="590465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Typy projektów przewidziane do realizacji : </a:t>
            </a:r>
          </a:p>
          <a:p>
            <a:pPr algn="ctr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</a:t>
            </a:r>
            <a:r>
              <a:rPr lang="pl-PL" sz="1600" dirty="0" smtClean="0">
                <a:solidFill>
                  <a:schemeClr val="tx1"/>
                </a:solidFill>
              </a:rPr>
              <a:t>. Świadczenie usług animacyjnych, inkubacyjnych i biznesowych dla wsparcia rozwoju ekonomii społecznej zgodnie z podziałem przyjętym </a:t>
            </a:r>
            <a:r>
              <a:rPr lang="pl-PL" sz="1600" dirty="0" smtClean="0">
                <a:solidFill>
                  <a:schemeClr val="tx1"/>
                </a:solidFill>
              </a:rPr>
              <a:t>                                  w </a:t>
            </a:r>
            <a:r>
              <a:rPr lang="pl-PL" sz="1600" dirty="0" smtClean="0">
                <a:solidFill>
                  <a:schemeClr val="tx1"/>
                </a:solidFill>
              </a:rPr>
              <a:t>ramach Krajowego Programu Rozwoju Ekonomii Społecznej, takich jak, między innymi: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a) usługi umożliwiające uzyskanie/podniesienie wiedzy i rozwijanie umiejętności potrzebnych do założenia i/lub pracy w przedsiębiorstwach społecznych i jego rozwijania,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b) usługi polegające na dostarczaniu i rozwijaniu kompetencji i kwalifikacji zawodowych potrzebnych do pracy w przedsiębiorstwie społecznym,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c) wsparcie finansowe (dotacje) na tworzenie miejsc pracy dla osób zagrożonych ubóstwem lub wykluczeniem społecznym,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d) udzielanie wsparcia pomostowego w formie finansowej oraz w formie zindywidualizowanych usług, o których mowa w lit. a i b., </a:t>
            </a: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e) usługi polegające na podnoszeniu kwalifikacji pracowników podmiotów ekonomii społecznej. 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77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467544" y="548680"/>
            <a:ext cx="8517578" cy="410445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Projektodawcy: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 jednostki </a:t>
            </a:r>
            <a:r>
              <a:rPr lang="pl-PL" sz="1600" dirty="0" smtClean="0">
                <a:solidFill>
                  <a:schemeClr val="tx1"/>
                </a:solidFill>
              </a:rPr>
              <a:t>samorządu terytorialnego, ich związki i stowarzyszenia,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smtClean="0">
                <a:solidFill>
                  <a:schemeClr val="tx1"/>
                </a:solidFill>
              </a:rPr>
              <a:t>jednostki organizacyjne jednostek samorządu terytorialnego posiadające osobowość prawną,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organizacje </a:t>
            </a:r>
            <a:r>
              <a:rPr lang="pl-PL" sz="1600" dirty="0" smtClean="0">
                <a:solidFill>
                  <a:schemeClr val="tx1"/>
                </a:solidFill>
              </a:rPr>
              <a:t>pozarządowe i inne podmioty działające w obszarze </a:t>
            </a:r>
            <a:r>
              <a:rPr lang="pl-PL" sz="1600" dirty="0" smtClean="0">
                <a:solidFill>
                  <a:schemeClr val="tx1"/>
                </a:solidFill>
              </a:rPr>
              <a:t>pomocy                 </a:t>
            </a:r>
            <a:r>
              <a:rPr lang="pl-PL" sz="1600" dirty="0" smtClean="0">
                <a:solidFill>
                  <a:schemeClr val="tx1"/>
                </a:solidFill>
              </a:rPr>
              <a:t>i integracji społecznej oraz w sektorze ekonomii społecznej,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- podmioty </a:t>
            </a:r>
            <a:r>
              <a:rPr lang="pl-PL" sz="1600" dirty="0" smtClean="0">
                <a:solidFill>
                  <a:schemeClr val="tx1"/>
                </a:solidFill>
              </a:rPr>
              <a:t>ekonomii </a:t>
            </a:r>
            <a:r>
              <a:rPr lang="pl-PL" sz="1600" dirty="0" smtClean="0">
                <a:solidFill>
                  <a:schemeClr val="tx1"/>
                </a:solidFill>
              </a:rPr>
              <a:t>społecznej.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r>
              <a:rPr lang="pl-PL" sz="1600" b="1" dirty="0" smtClean="0">
                <a:solidFill>
                  <a:schemeClr val="tx1"/>
                </a:solidFill>
              </a:rPr>
              <a:t> </a:t>
            </a:r>
          </a:p>
          <a:p>
            <a:endParaRPr lang="pl-PL" b="1" dirty="0" smtClean="0">
              <a:solidFill>
                <a:schemeClr val="tx1"/>
              </a:solidFill>
            </a:endParaRPr>
          </a:p>
          <a:p>
            <a:endParaRPr lang="pl-PL" b="1" dirty="0" smtClean="0">
              <a:solidFill>
                <a:schemeClr val="tx1"/>
              </a:solidFill>
            </a:endParaRPr>
          </a:p>
          <a:p>
            <a:endParaRPr lang="pl-P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77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95536" y="404664"/>
            <a:ext cx="8517578" cy="4680520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Grupa </a:t>
            </a:r>
            <a:r>
              <a:rPr lang="pl-PL" b="1" dirty="0" smtClean="0">
                <a:solidFill>
                  <a:schemeClr val="tx1"/>
                </a:solidFill>
              </a:rPr>
              <a:t>docelowa:</a:t>
            </a:r>
          </a:p>
          <a:p>
            <a:endParaRPr lang="pl-PL" sz="1600" dirty="0" smtClean="0"/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 podmioty </a:t>
            </a:r>
            <a:r>
              <a:rPr lang="pl-PL" sz="1600" dirty="0" smtClean="0">
                <a:solidFill>
                  <a:schemeClr val="tx1"/>
                </a:solidFill>
              </a:rPr>
              <a:t>ekonomii społecznej255, przedsiębiorstwa społeczne i ich zrzeszenia,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smtClean="0">
                <a:solidFill>
                  <a:schemeClr val="tx1"/>
                </a:solidFill>
              </a:rPr>
              <a:t>osoby fizyczne lub prawne (wraz z ich reprezentantami) zainteresowane założeniem i/lub prowadzeniem działalności w sektorze ekonomii społecznej, w tym w formie przedsiębiorstwa społecznego,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- </a:t>
            </a:r>
            <a:r>
              <a:rPr lang="pl-PL" sz="1600" dirty="0" smtClean="0">
                <a:solidFill>
                  <a:schemeClr val="tx1"/>
                </a:solidFill>
              </a:rPr>
              <a:t>partnerstwa na rzecz rozwoju ekonomii społecznej i przedsiębiorczości społecznej.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	</a:t>
            </a: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  <a:p>
            <a:pPr algn="just"/>
            <a:endParaRPr lang="pl-PL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9772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19175" y="44450"/>
            <a:ext cx="7078663" cy="717550"/>
            <a:chOff x="642" y="28"/>
            <a:chExt cx="4459" cy="452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08" y="70"/>
              <a:ext cx="747" cy="3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49" y="80"/>
              <a:ext cx="1252" cy="3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42" y="28"/>
              <a:ext cx="882" cy="45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693" y="154"/>
              <a:ext cx="1080" cy="2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042988" y="1557338"/>
            <a:ext cx="7143750" cy="519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800" b="1">
                <a:solidFill>
                  <a:srgbClr val="000000"/>
                </a:solidFill>
              </a:rPr>
              <a:t>Dziękuję za uwagę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9750" y="2636838"/>
            <a:ext cx="8229600" cy="331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b="1" dirty="0" smtClean="0">
                <a:solidFill>
                  <a:srgbClr val="000000"/>
                </a:solidFill>
                <a:latin typeface="Calibri" pitchFamily="34" charset="0"/>
              </a:rPr>
              <a:t>Wojewódzki </a:t>
            </a:r>
            <a:r>
              <a:rPr lang="pl-PL" sz="2400" b="1" dirty="0">
                <a:solidFill>
                  <a:srgbClr val="000000"/>
                </a:solidFill>
                <a:latin typeface="Calibri" pitchFamily="34" charset="0"/>
              </a:rPr>
              <a:t>Urząd Pracy w Rzeszowie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Wydział </a:t>
            </a:r>
            <a:r>
              <a:rPr lang="pl-PL" sz="2400" i="1" dirty="0" smtClean="0">
                <a:solidFill>
                  <a:srgbClr val="000000"/>
                </a:solidFill>
                <a:latin typeface="Calibri" pitchFamily="34" charset="0"/>
              </a:rPr>
              <a:t>Integracji Społecznej </a:t>
            </a:r>
            <a:r>
              <a:rPr lang="pl-PL" sz="2400" i="1" dirty="0">
                <a:solidFill>
                  <a:srgbClr val="000000"/>
                </a:solidFill>
                <a:latin typeface="Calibri" pitchFamily="34" charset="0"/>
              </a:rPr>
              <a:t>EFS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4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hlinkClick r:id="rId8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hlinkClick r:id="rId8"/>
              </a:rPr>
              <a:t>www.wup-rzeszow.pl</a:t>
            </a:r>
            <a:endParaRPr lang="pl-PL" sz="2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hlinkClick r:id="rId8"/>
            </a:endParaRPr>
          </a:p>
          <a:p>
            <a:pPr algn="ctr" eaLnBrk="1" hangingPunct="1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400" dirty="0">
                <a:solidFill>
                  <a:srgbClr val="000000"/>
                </a:solidFill>
                <a:latin typeface="Calibri" pitchFamily="34" charset="0"/>
              </a:rPr>
              <a:t>wup@wup-rzeszow.pl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79512" y="404664"/>
            <a:ext cx="8784976" cy="590465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b="1" dirty="0" smtClean="0">
                <a:solidFill>
                  <a:srgbClr val="000000"/>
                </a:solidFill>
              </a:rPr>
              <a:t>:</a:t>
            </a:r>
            <a:endParaRPr lang="pl-PL" b="1" dirty="0">
              <a:solidFill>
                <a:srgbClr val="000000"/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1. Zintegrowane </a:t>
            </a:r>
            <a:r>
              <a:rPr lang="pl-PL" sz="1600" dirty="0">
                <a:solidFill>
                  <a:schemeClr val="tx1"/>
                </a:solidFill>
              </a:rPr>
              <a:t>oraz zindywidualizowane programy realizowane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w </a:t>
            </a:r>
            <a:r>
              <a:rPr lang="pl-PL" sz="1600" dirty="0">
                <a:solidFill>
                  <a:schemeClr val="tx1"/>
                </a:solidFill>
              </a:rPr>
              <a:t>oparciu o ścieżkę reintegracji, obejmujące usługi aktywnej integracji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o </a:t>
            </a:r>
            <a:r>
              <a:rPr lang="pl-PL" sz="1600" dirty="0">
                <a:solidFill>
                  <a:schemeClr val="tx1"/>
                </a:solidFill>
              </a:rPr>
              <a:t>charakterze społecznym, edukacyjnym, zdrowotnym, zawodowym zawierające instrumenty odpowiadające na indywidualne potrzeby m.in</a:t>
            </a:r>
            <a:r>
              <a:rPr lang="pl-PL" sz="1600" dirty="0" smtClean="0">
                <a:solidFill>
                  <a:schemeClr val="tx1"/>
                </a:solidFill>
              </a:rPr>
              <a:t>.:</a:t>
            </a:r>
          </a:p>
          <a:p>
            <a:pPr marL="285750" indent="-285750" algn="just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pracy </a:t>
            </a:r>
            <a:r>
              <a:rPr lang="pl-PL" sz="1600" dirty="0" smtClean="0">
                <a:solidFill>
                  <a:schemeClr val="tx1"/>
                </a:solidFill>
              </a:rPr>
              <a:t>socjalnej,</a:t>
            </a:r>
          </a:p>
          <a:p>
            <a:pPr marL="285750" indent="-285750" algn="just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poradnictwa i wsparcia indywidualnego oraz grupowego w zakresie podniesienia kompetencji życiowych i umiejętności społeczno-zawodowych umożliwiających docelowo powrót do życia społecznego, w tym powrót na rynek pracy i aktywizację </a:t>
            </a:r>
            <a:r>
              <a:rPr lang="pl-PL" sz="1600" dirty="0" smtClean="0">
                <a:solidFill>
                  <a:schemeClr val="tx1"/>
                </a:solidFill>
              </a:rPr>
              <a:t>zawodową,</a:t>
            </a:r>
          </a:p>
          <a:p>
            <a:pPr marL="285750" indent="-285750" algn="just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poradnictwa specjalistycznego, w tym: </a:t>
            </a:r>
            <a:r>
              <a:rPr lang="pl-PL" sz="1600" dirty="0" smtClean="0">
                <a:solidFill>
                  <a:schemeClr val="tx1"/>
                </a:solidFill>
              </a:rPr>
              <a:t>m.in. poradnictwo </a:t>
            </a:r>
            <a:r>
              <a:rPr lang="pl-PL" sz="1600" dirty="0">
                <a:solidFill>
                  <a:schemeClr val="tx1"/>
                </a:solidFill>
              </a:rPr>
              <a:t>prawne w zakresie prawa rodzinnego i opiekuńczego, zabezpieczenia społecznego, ochrony praw </a:t>
            </a:r>
            <a:r>
              <a:rPr lang="pl-PL" sz="1600" dirty="0" smtClean="0">
                <a:solidFill>
                  <a:schemeClr val="tx1"/>
                </a:solidFill>
              </a:rPr>
              <a:t>lokatorów,</a:t>
            </a:r>
          </a:p>
          <a:p>
            <a:pPr marL="285750" indent="-285750" algn="just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uczestnictwa w zajęciach Centrum Integracji Społecznej lub Klubie Integracji </a:t>
            </a:r>
            <a:r>
              <a:rPr lang="pl-PL" sz="1600" dirty="0" smtClean="0">
                <a:solidFill>
                  <a:schemeClr val="tx1"/>
                </a:solidFill>
              </a:rPr>
              <a:t>Społecznej,</a:t>
            </a:r>
          </a:p>
          <a:p>
            <a:pPr marL="285750" indent="-285750" algn="just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zajęć w ramach podnoszenia kluczowych kompetencji o charakterze zawodowym lub zdobywania nowych kompetencji i umiejętności zawodowych, umożliwiających aktywizację </a:t>
            </a:r>
            <a:r>
              <a:rPr lang="pl-PL" sz="1600" dirty="0" smtClean="0">
                <a:solidFill>
                  <a:schemeClr val="tx1"/>
                </a:solidFill>
              </a:rPr>
              <a:t>zawodową,</a:t>
            </a:r>
          </a:p>
          <a:p>
            <a:pPr marL="285750" indent="-285750" algn="just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działań diagnostycznych i terapeutycznych dla dzieci z rodzin zagrożonych ubóstwem lub wykluczeniem społecznym, z zaburzeniami komunikacyjnymi dysleksją i dyskalkulią dla dzieci w wieku przedszkolnym i </a:t>
            </a:r>
            <a:r>
              <a:rPr lang="pl-PL" sz="1600" dirty="0" smtClean="0">
                <a:solidFill>
                  <a:schemeClr val="tx1"/>
                </a:solidFill>
              </a:rPr>
              <a:t>szkolnym,</a:t>
            </a:r>
          </a:p>
          <a:p>
            <a:pPr marL="285750" indent="-28575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1247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755576" y="797124"/>
            <a:ext cx="7704856" cy="518457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b="1" dirty="0" smtClean="0">
                <a:solidFill>
                  <a:srgbClr val="000000"/>
                </a:solidFill>
              </a:rPr>
              <a:t>cd.: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000000"/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2. </a:t>
            </a:r>
            <a:r>
              <a:rPr lang="pl-PL" sz="1600" dirty="0">
                <a:solidFill>
                  <a:schemeClr val="tx1"/>
                </a:solidFill>
              </a:rPr>
              <a:t>Włączanie osób niepełnosprawnych w zajęcia na rzecz aktywizacji zawodowej, realizowane w warsztatach terapii zajęciowej poprzez finansowanie zajęć związanych z uczestnictwem w WTZ (w zakresie nie finansowanym przez PFRON) oraz działań na rzecz aktywnej integracji dotychczas nie oferowanych przez WTZ (np. zajęcia aktywizacyjne), stanowiących poszerzenie oferty </a:t>
            </a:r>
            <a:r>
              <a:rPr lang="pl-PL" sz="1600" dirty="0" smtClean="0">
                <a:solidFill>
                  <a:schemeClr val="tx1"/>
                </a:solidFill>
              </a:rPr>
              <a:t>WTZ.</a:t>
            </a:r>
          </a:p>
          <a:p>
            <a:pPr algn="just"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3. </a:t>
            </a:r>
            <a:r>
              <a:rPr lang="pl-PL" sz="1600" dirty="0">
                <a:solidFill>
                  <a:schemeClr val="tx1"/>
                </a:solidFill>
              </a:rPr>
              <a:t>Wsparcie działalności w zakresie reintegracji zawodowej i społecznej, w szczególności prowadzonej przez takie podmioty jak Zakłady Aktywności Zawodowej, Kluby oraz Centra Integracji Społecznej, w tym rozwój i </a:t>
            </a:r>
            <a:r>
              <a:rPr lang="pl-PL" sz="1600" dirty="0" smtClean="0">
                <a:solidFill>
                  <a:schemeClr val="tx1"/>
                </a:solidFill>
              </a:rPr>
              <a:t>upowszechnianie </a:t>
            </a:r>
            <a:r>
              <a:rPr lang="pl-PL" sz="1600" dirty="0">
                <a:solidFill>
                  <a:schemeClr val="tx1"/>
                </a:solidFill>
              </a:rPr>
              <a:t>zatrudnienia wspieranego </a:t>
            </a:r>
            <a:r>
              <a:rPr lang="pl-PL" sz="1600" dirty="0" smtClean="0">
                <a:solidFill>
                  <a:schemeClr val="tx1"/>
                </a:solidFill>
              </a:rPr>
              <a:t>poprzez </a:t>
            </a:r>
            <a:r>
              <a:rPr lang="pl-PL" sz="1600" dirty="0">
                <a:solidFill>
                  <a:schemeClr val="tx1"/>
                </a:solidFill>
              </a:rPr>
              <a:t>stworzenie nowych miejsc reintegracji społecznej i zawodowej w istniejących podmiotach bądź tworzenie nowych </a:t>
            </a:r>
            <a:r>
              <a:rPr lang="pl-PL" sz="1600" dirty="0" smtClean="0">
                <a:solidFill>
                  <a:schemeClr val="tx1"/>
                </a:solidFill>
              </a:rPr>
              <a:t>podmiotów (z </a:t>
            </a:r>
            <a:r>
              <a:rPr lang="pl-PL" sz="1600" dirty="0">
                <a:solidFill>
                  <a:schemeClr val="tx1"/>
                </a:solidFill>
              </a:rPr>
              <a:t>zastrzeżeniem, </a:t>
            </a:r>
            <a:r>
              <a:rPr lang="pl-PL" sz="1600" dirty="0" smtClean="0">
                <a:solidFill>
                  <a:schemeClr val="tx1"/>
                </a:solidFill>
              </a:rPr>
              <a:t>że </a:t>
            </a:r>
            <a:r>
              <a:rPr lang="pl-PL" sz="1600" dirty="0">
                <a:solidFill>
                  <a:schemeClr val="tx1"/>
                </a:solidFill>
              </a:rPr>
              <a:t>nie są tworzone nowe </a:t>
            </a:r>
            <a:r>
              <a:rPr lang="pl-PL" sz="1600" dirty="0" smtClean="0">
                <a:solidFill>
                  <a:schemeClr val="tx1"/>
                </a:solidFill>
              </a:rPr>
              <a:t>ZAZ).</a:t>
            </a:r>
            <a:endParaRPr lang="pl-PL" sz="1600" dirty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/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1670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63588" y="797124"/>
            <a:ext cx="7668852" cy="4504084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Typy projektów przewidziane do realizacji </a:t>
            </a:r>
            <a:r>
              <a:rPr lang="pl-PL" b="1" dirty="0" smtClean="0">
                <a:solidFill>
                  <a:srgbClr val="000000"/>
                </a:solidFill>
              </a:rPr>
              <a:t>cd.: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dirty="0">
              <a:solidFill>
                <a:srgbClr val="000000"/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tx1"/>
              </a:solidFill>
            </a:endParaRPr>
          </a:p>
          <a:p>
            <a:pPr algn="just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W </a:t>
            </a:r>
            <a:r>
              <a:rPr lang="pl-PL" sz="1600" dirty="0">
                <a:solidFill>
                  <a:schemeClr val="tx1"/>
                </a:solidFill>
              </a:rPr>
              <a:t>ramach ścieżki reintegracji, obok usług aktywnej integracji mogą być realizowane usługi społeczne, o ile jest to niezbędne do zapewnienia indywidualizacji i kompleksowości wsparcia dla konkretnej osoby, rodziny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i </a:t>
            </a:r>
            <a:r>
              <a:rPr lang="pl-PL" sz="1600" dirty="0">
                <a:solidFill>
                  <a:schemeClr val="tx1"/>
                </a:solidFill>
              </a:rPr>
              <a:t>przyczynia się do realizacji celów aktywnej integracji, przy czym wsparcie jest skoncentrowane na osobie i jej potrzebach, a nie rozwijaniu usług. Projekty w ramach niniejszego działania mogą być realizowane, jako projekty partnerskie w rozumieniu art. 33 ustawy z dnia 11 lipca 2014 r.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o </a:t>
            </a:r>
            <a:r>
              <a:rPr lang="pl-PL" sz="1600" dirty="0">
                <a:solidFill>
                  <a:schemeClr val="tx1"/>
                </a:solidFill>
              </a:rPr>
              <a:t>zasadach realizacji programów w zakresie polityki spójności finansowanych w perspektywie finansowej 2014–2020.</a:t>
            </a:r>
            <a:endParaRPr lang="pl-PL" sz="1600" dirty="0" smtClean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770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863588" y="476672"/>
            <a:ext cx="7416824" cy="518457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15021 44192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1768 0 0"/>
              <a:gd name="G50" fmla="+- 12 0 0"/>
              <a:gd name="G51" fmla="+- 1 0 0"/>
              <a:gd name="T0" fmla="*/ 2196307 w 21600"/>
              <a:gd name="T1" fmla="*/ 0 h 21600"/>
              <a:gd name="T2" fmla="*/ 0 w 21600"/>
              <a:gd name="T3" fmla="*/ 0 h 21600"/>
              <a:gd name="T4" fmla="*/ 0 w 21600"/>
              <a:gd name="T5" fmla="*/ 972344 h 21600"/>
              <a:gd name="T6" fmla="*/ 0 w 21600"/>
              <a:gd name="T7" fmla="*/ 1833678 h 21600"/>
              <a:gd name="T8" fmla="*/ 2196307 w 21600"/>
              <a:gd name="T9" fmla="*/ 1944687 h 21600"/>
              <a:gd name="T10" fmla="*/ 4392613 w 21600"/>
              <a:gd name="T11" fmla="*/ 1833678 h 21600"/>
              <a:gd name="T12" fmla="*/ 4392613 w 21600"/>
              <a:gd name="T13" fmla="*/ 972344 h 21600"/>
              <a:gd name="T14" fmla="*/ 4392613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Projektodawcy:</a:t>
            </a: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900" b="1" dirty="0">
              <a:solidFill>
                <a:srgbClr val="000000"/>
              </a:solidFill>
            </a:endParaRPr>
          </a:p>
          <a:p>
            <a:pPr marL="171450" indent="-17145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jednostki samorządu terytorialnego, ich związki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i </a:t>
            </a:r>
            <a:r>
              <a:rPr lang="pl-PL" sz="1600" dirty="0">
                <a:solidFill>
                  <a:schemeClr val="tx1"/>
                </a:solidFill>
              </a:rPr>
              <a:t>stowarzyszenia,</a:t>
            </a:r>
          </a:p>
          <a:p>
            <a:pPr marL="171450" indent="-17145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jednostki organizacyjne jednostek samorządu terytorialnego posiadające osobowość prawną,</a:t>
            </a:r>
          </a:p>
          <a:p>
            <a:pPr marL="171450" indent="-17145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podmioty zatrudnienia socjalnego (tworzone zgodnie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1600" dirty="0">
                <a:solidFill>
                  <a:schemeClr val="tx1"/>
                </a:solidFill>
              </a:rPr>
              <a:t>z wymogami określonymi w prawodawstwie krajowym),</a:t>
            </a:r>
          </a:p>
          <a:p>
            <a:pPr marL="171450" indent="-17145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podmioty prowadzące Zakłady Aktywności Zawodowej,</a:t>
            </a:r>
          </a:p>
          <a:p>
            <a:pPr marL="171450" indent="-17145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podmioty ekonomii społecznej</a:t>
            </a:r>
          </a:p>
          <a:p>
            <a:pPr marL="171450" indent="-171450" eaLnBrk="1" hangingPunct="1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>
                <a:solidFill>
                  <a:schemeClr val="tx1"/>
                </a:solidFill>
              </a:rPr>
              <a:t>podmioty wymienione w art. 3 ust. 2 i 3 ustawy o działalności pożytku publicznego i o wolontariacie (Dz.U.2014 poz. 1118,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z </a:t>
            </a:r>
            <a:r>
              <a:rPr lang="pl-PL" sz="1600" dirty="0" err="1">
                <a:solidFill>
                  <a:schemeClr val="tx1"/>
                </a:solidFill>
              </a:rPr>
              <a:t>późn</a:t>
            </a:r>
            <a:r>
              <a:rPr lang="pl-PL" sz="1600" dirty="0">
                <a:solidFill>
                  <a:schemeClr val="tx1"/>
                </a:solidFill>
              </a:rPr>
              <a:t>. zm.), statutowo działające w obszarze pomocy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i </a:t>
            </a:r>
            <a:r>
              <a:rPr lang="pl-PL" sz="1600" dirty="0">
                <a:solidFill>
                  <a:schemeClr val="tx1"/>
                </a:solidFill>
              </a:rPr>
              <a:t>integracji społecznej </a:t>
            </a:r>
            <a:endParaRPr lang="pl-PL" sz="1600" b="1" dirty="0">
              <a:solidFill>
                <a:schemeClr val="tx1"/>
              </a:solidFill>
            </a:endParaRPr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/>
          </a:p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56402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9552" y="188640"/>
            <a:ext cx="8064896" cy="5904656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solidFill>
                  <a:srgbClr val="000000"/>
                </a:solidFill>
              </a:rPr>
              <a:t>Grupa docelowa:</a:t>
            </a:r>
            <a:r>
              <a:rPr lang="pl-PL" sz="1600" b="1" dirty="0">
                <a:solidFill>
                  <a:srgbClr val="000000"/>
                </a:solidFill>
              </a:rPr>
              <a:t> </a:t>
            </a:r>
            <a:br>
              <a:rPr lang="pl-PL" sz="1600" b="1" dirty="0">
                <a:solidFill>
                  <a:srgbClr val="000000"/>
                </a:solidFill>
              </a:rPr>
            </a:br>
            <a:endParaRPr lang="pl-PL" dirty="0"/>
          </a:p>
          <a:p>
            <a:pPr marL="342900" lvl="0" indent="-342900" algn="just"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Osoby </a:t>
            </a:r>
            <a:r>
              <a:rPr lang="pl-PL" sz="1600" dirty="0">
                <a:solidFill>
                  <a:schemeClr val="tx1"/>
                </a:solidFill>
              </a:rPr>
              <a:t>lub rodziny zagrożone ubóstwem lub wykluczeniem społecznym (definicja zgodna z Wytycznymi w zakresie realizacji przedsięwzięć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w obszarze </a:t>
            </a:r>
            <a:r>
              <a:rPr lang="pl-PL" sz="1600" dirty="0">
                <a:solidFill>
                  <a:schemeClr val="tx1"/>
                </a:solidFill>
              </a:rPr>
              <a:t>włączenia społecznego i zwalczania ubóstwa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z </a:t>
            </a:r>
            <a:r>
              <a:rPr lang="pl-PL" sz="1600" dirty="0">
                <a:solidFill>
                  <a:schemeClr val="tx1"/>
                </a:solidFill>
              </a:rPr>
              <a:t>wykorzystaniem środków Europejskiego Funduszu Społecznego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i </a:t>
            </a:r>
            <a:r>
              <a:rPr lang="pl-PL" sz="1600" dirty="0">
                <a:solidFill>
                  <a:schemeClr val="tx1"/>
                </a:solidFill>
              </a:rPr>
              <a:t>Europejskiego Funduszu Regionalnego na lata 2014-2020</a:t>
            </a:r>
            <a:r>
              <a:rPr lang="pl-PL" sz="1600" dirty="0" smtClean="0">
                <a:solidFill>
                  <a:schemeClr val="tx1"/>
                </a:solidFill>
              </a:rPr>
              <a:t>):</a:t>
            </a:r>
          </a:p>
          <a:p>
            <a:pPr marL="342900" indent="-342900" algn="just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lphaLcParenR"/>
            </a:pPr>
            <a:r>
              <a:rPr lang="pl-PL" sz="1600" dirty="0" smtClean="0">
                <a:solidFill>
                  <a:schemeClr val="tx1"/>
                </a:solidFill>
              </a:rPr>
              <a:t>O</a:t>
            </a:r>
            <a:r>
              <a:rPr lang="x-none" sz="1600" dirty="0">
                <a:solidFill>
                  <a:schemeClr val="tx1"/>
                </a:solidFill>
              </a:rPr>
              <a:t>soby lub rodziny korzystające ze świadczeń z pomocy społecznej zgodnie z ustawą z dnia 12 marca 2004 r. o pomocy społecznej lub kwalifikujące się do objęcia wsparciem pomocy społecznej, </a:t>
            </a:r>
            <a:r>
              <a:rPr lang="pl-PL" sz="1600" dirty="0">
                <a:solidFill>
                  <a:schemeClr val="tx1"/>
                </a:solidFill>
              </a:rPr>
              <a:t/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x-none" sz="1600" dirty="0">
                <a:solidFill>
                  <a:schemeClr val="tx1"/>
                </a:solidFill>
              </a:rPr>
              <a:t>tj. spełniające co najmniej jedną z przesłanek określonych </a:t>
            </a:r>
            <a:r>
              <a:rPr lang="pl-PL" sz="1600" dirty="0">
                <a:solidFill>
                  <a:schemeClr val="tx1"/>
                </a:solidFill>
              </a:rPr>
              <a:t/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x-none" sz="1600" dirty="0">
                <a:solidFill>
                  <a:schemeClr val="tx1"/>
                </a:solidFill>
              </a:rPr>
              <a:t>w art. 7 ustawy z dnia 12 marca 2004 r. o pomocy społecznej</a:t>
            </a:r>
            <a:r>
              <a:rPr lang="pl-PL" sz="1600" dirty="0">
                <a:solidFill>
                  <a:schemeClr val="tx1"/>
                </a:solidFill>
              </a:rPr>
              <a:t>; 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x-none" sz="1600" dirty="0">
                <a:solidFill>
                  <a:schemeClr val="tx1"/>
                </a:solidFill>
              </a:rPr>
              <a:t>osoby, o których mowa w art. 1 ust. 2 ustawy z dnia 13 czerwca 2003 r.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x-none" sz="1600" dirty="0" smtClean="0">
                <a:solidFill>
                  <a:schemeClr val="tx1"/>
                </a:solidFill>
              </a:rPr>
              <a:t>o </a:t>
            </a:r>
            <a:r>
              <a:rPr lang="x-none" sz="1600" dirty="0">
                <a:solidFill>
                  <a:schemeClr val="tx1"/>
                </a:solidFill>
              </a:rPr>
              <a:t>zatrudnieniu socjalnym</a:t>
            </a:r>
            <a:r>
              <a:rPr lang="pl-PL" sz="16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x-none" sz="1600" dirty="0">
                <a:solidFill>
                  <a:schemeClr val="tx1"/>
                </a:solidFill>
              </a:rPr>
              <a:t>osoby przebywające w pieczy zastępczej lub opuszczające pieczę zastępczą oraz rodziny przeżywające trudności w pełnieniu funkcji opiekuńczo-wychowawczych, o których mowa w ustawie z dnia </a:t>
            </a:r>
            <a:r>
              <a:rPr lang="pl-PL" sz="1600" dirty="0">
                <a:solidFill>
                  <a:schemeClr val="tx1"/>
                </a:solidFill>
              </a:rPr>
              <a:t/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x-none" sz="1600" dirty="0">
                <a:solidFill>
                  <a:schemeClr val="tx1"/>
                </a:solidFill>
              </a:rPr>
              <a:t>9 czerwca 2011 r. o wspieraniu rodziny i systemie pieczy zastępczej</a:t>
            </a:r>
            <a:r>
              <a:rPr lang="pl-PL" sz="1600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endParaRPr lang="pl-PL" sz="1600" dirty="0">
              <a:solidFill>
                <a:schemeClr val="tx1"/>
              </a:solidFill>
            </a:endParaRPr>
          </a:p>
          <a:p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>
              <a:solidFill>
                <a:schemeClr val="tx1"/>
              </a:solidFill>
            </a:endParaRPr>
          </a:p>
          <a:p>
            <a:pPr marL="342900" lvl="0" indent="-342900"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tx1"/>
              </a:solidFill>
            </a:endParaRPr>
          </a:p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tx1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6512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1700"/>
            <a:ext cx="9144000" cy="876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374902" y="188640"/>
            <a:ext cx="8445570" cy="6192688"/>
          </a:xfrm>
          <a:custGeom>
            <a:avLst/>
            <a:gdLst>
              <a:gd name="G0" fmla="+- 1 0 0"/>
              <a:gd name="G1" fmla="+- 57237 0 0"/>
              <a:gd name="G2" fmla="+- 1 0 0"/>
              <a:gd name="G3" fmla="+- 1 0 0"/>
              <a:gd name="G4" fmla="+- 1 0 0"/>
              <a:gd name="G5" fmla="+- 1 0 0"/>
              <a:gd name="G6" fmla="+- 1 0 0"/>
              <a:gd name="G7" fmla="+- 1 0 0"/>
              <a:gd name="G8" fmla="+- 1 0 0"/>
              <a:gd name="G9" fmla="+- 1 0 0"/>
              <a:gd name="G10" fmla="+- 1 0 0"/>
              <a:gd name="G11" fmla="+- 1 0 0"/>
              <a:gd name="G12" fmla="+- 1 0 0"/>
              <a:gd name="G13" fmla="+- 1 0 0"/>
              <a:gd name="G14" fmla="+- 1 0 0"/>
              <a:gd name="G15" fmla="+- 1 0 0"/>
              <a:gd name="G16" fmla="+- 1 0 0"/>
              <a:gd name="G17" fmla="+- 1 0 0"/>
              <a:gd name="G18" fmla="+- 1 0 0"/>
              <a:gd name="G19" fmla="+- 1 0 0"/>
              <a:gd name="G20" fmla="+- 1 0 0"/>
              <a:gd name="G21" fmla="+- 1 0 0"/>
              <a:gd name="G22" fmla="+- 1 0 0"/>
              <a:gd name="G23" fmla="+- 1 0 0"/>
              <a:gd name="G24" fmla="+- 1 0 0"/>
              <a:gd name="G25" fmla="*/ 1 16385 2"/>
              <a:gd name="G26" fmla="+- 1 0 0"/>
              <a:gd name="G27" fmla="+- 1 0 0"/>
              <a:gd name="G28" fmla="+- 1 0 0"/>
              <a:gd name="G29" fmla="+- 1 0 0"/>
              <a:gd name="G30" fmla="+- 1 0 0"/>
              <a:gd name="G31" fmla="+- 1 0 0"/>
              <a:gd name="G32" fmla="+- 1 0 0"/>
              <a:gd name="G33" fmla="+- 1 0 0"/>
              <a:gd name="G34" fmla="+- 1 0 0"/>
              <a:gd name="G35" fmla="+- 1 0 0"/>
              <a:gd name="G36" fmla="+- 1 0 0"/>
              <a:gd name="G37" fmla="+- 1 0 0"/>
              <a:gd name="G38" fmla="+- 32768 0 0"/>
              <a:gd name="G39" fmla="*/ 1 7971 25856"/>
              <a:gd name="G40" fmla="*/ 1 6295 25856"/>
              <a:gd name="G41" fmla="*/ G40 1 180"/>
              <a:gd name="G42" fmla="*/ G39 1 G41"/>
              <a:gd name="G43" fmla="+- 1 0 0"/>
              <a:gd name="G44" fmla="+- 1 0 0"/>
              <a:gd name="G45" fmla="+- 1 0 0"/>
              <a:gd name="G46" fmla="+- 1 0 0"/>
              <a:gd name="G47" fmla="+- 1 0 0"/>
              <a:gd name="G48" fmla="+- 1 0 0"/>
              <a:gd name="G49" fmla="+- 61506 0 0"/>
              <a:gd name="G50" fmla="+- 12 0 0"/>
              <a:gd name="G51" fmla="+- 1 0 0"/>
              <a:gd name="T0" fmla="*/ 1800225 w 21600"/>
              <a:gd name="T1" fmla="*/ 0 h 21600"/>
              <a:gd name="T2" fmla="*/ 0 w 21600"/>
              <a:gd name="T3" fmla="*/ 0 h 21600"/>
              <a:gd name="T4" fmla="*/ 0 w 21600"/>
              <a:gd name="T5" fmla="*/ 755650 h 21600"/>
              <a:gd name="T6" fmla="*/ 0 w 21600"/>
              <a:gd name="T7" fmla="*/ 1425030 h 21600"/>
              <a:gd name="T8" fmla="*/ 1800225 w 21600"/>
              <a:gd name="T9" fmla="*/ 1511300 h 21600"/>
              <a:gd name="T10" fmla="*/ 3600450 w 21600"/>
              <a:gd name="T11" fmla="*/ 1425030 h 21600"/>
              <a:gd name="T12" fmla="*/ 3600450 w 21600"/>
              <a:gd name="T13" fmla="*/ 755650 h 21600"/>
              <a:gd name="T14" fmla="*/ 3600450 w 21600"/>
              <a:gd name="T15" fmla="*/ 0 h 21600"/>
              <a:gd name="T16" fmla="*/ 1004 w 21600"/>
              <a:gd name="T17" fmla="*/ 511 h 21600"/>
              <a:gd name="T18" fmla="*/ 20542 w 21600"/>
              <a:gd name="T19" fmla="*/ 18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88" y="0"/>
                </a:moveTo>
                <a:lnTo>
                  <a:pt x="0" y="0"/>
                </a:lnTo>
                <a:lnTo>
                  <a:pt x="0" y="10800"/>
                </a:lnTo>
                <a:lnTo>
                  <a:pt x="0" y="19099"/>
                </a:lnTo>
                <a:lnTo>
                  <a:pt x="8466" y="19099"/>
                </a:lnTo>
                <a:lnTo>
                  <a:pt x="8490" y="19440"/>
                </a:lnTo>
                <a:lnTo>
                  <a:pt x="8537" y="20008"/>
                </a:lnTo>
                <a:lnTo>
                  <a:pt x="8607" y="20349"/>
                </a:lnTo>
                <a:lnTo>
                  <a:pt x="8701" y="20691"/>
                </a:lnTo>
                <a:lnTo>
                  <a:pt x="8842" y="21145"/>
                </a:lnTo>
                <a:lnTo>
                  <a:pt x="9053" y="21373"/>
                </a:lnTo>
                <a:lnTo>
                  <a:pt x="9264" y="21600"/>
                </a:lnTo>
                <a:lnTo>
                  <a:pt x="9545" y="21600"/>
                </a:lnTo>
                <a:lnTo>
                  <a:pt x="10718" y="21600"/>
                </a:lnTo>
                <a:lnTo>
                  <a:pt x="11891" y="21600"/>
                </a:lnTo>
                <a:lnTo>
                  <a:pt x="12266" y="21600"/>
                </a:lnTo>
                <a:lnTo>
                  <a:pt x="12477" y="21429"/>
                </a:lnTo>
                <a:lnTo>
                  <a:pt x="12618" y="21202"/>
                </a:lnTo>
                <a:lnTo>
                  <a:pt x="12758" y="20861"/>
                </a:lnTo>
                <a:lnTo>
                  <a:pt x="12922" y="20349"/>
                </a:lnTo>
                <a:lnTo>
                  <a:pt x="12993" y="19952"/>
                </a:lnTo>
                <a:lnTo>
                  <a:pt x="13016" y="19440"/>
                </a:lnTo>
                <a:lnTo>
                  <a:pt x="13063" y="19099"/>
                </a:lnTo>
                <a:lnTo>
                  <a:pt x="21600" y="19099"/>
                </a:lnTo>
                <a:lnTo>
                  <a:pt x="21600" y="10800"/>
                </a:lnTo>
                <a:lnTo>
                  <a:pt x="21600" y="0"/>
                </a:lnTo>
                <a:lnTo>
                  <a:pt x="10788" y="0"/>
                </a:lnTo>
                <a:close/>
                <a:moveTo>
                  <a:pt x="9053" y="19099"/>
                </a:moveTo>
                <a:lnTo>
                  <a:pt x="9053" y="19440"/>
                </a:lnTo>
                <a:lnTo>
                  <a:pt x="9076" y="19611"/>
                </a:lnTo>
                <a:lnTo>
                  <a:pt x="9123" y="19781"/>
                </a:lnTo>
                <a:lnTo>
                  <a:pt x="9193" y="20008"/>
                </a:lnTo>
                <a:lnTo>
                  <a:pt x="9264" y="20179"/>
                </a:lnTo>
                <a:lnTo>
                  <a:pt x="9334" y="20293"/>
                </a:lnTo>
                <a:lnTo>
                  <a:pt x="9405" y="20349"/>
                </a:lnTo>
                <a:lnTo>
                  <a:pt x="9545" y="20349"/>
                </a:lnTo>
                <a:lnTo>
                  <a:pt x="11891" y="20349"/>
                </a:lnTo>
                <a:lnTo>
                  <a:pt x="12031" y="20349"/>
                </a:lnTo>
                <a:lnTo>
                  <a:pt x="12172" y="20236"/>
                </a:lnTo>
                <a:lnTo>
                  <a:pt x="12266" y="20179"/>
                </a:lnTo>
                <a:lnTo>
                  <a:pt x="12336" y="20008"/>
                </a:lnTo>
                <a:lnTo>
                  <a:pt x="12383" y="19838"/>
                </a:lnTo>
                <a:lnTo>
                  <a:pt x="12430" y="19611"/>
                </a:lnTo>
                <a:lnTo>
                  <a:pt x="12477" y="19440"/>
                </a:lnTo>
                <a:lnTo>
                  <a:pt x="12477" y="19099"/>
                </a:lnTo>
                <a:lnTo>
                  <a:pt x="9053" y="19099"/>
                </a:lnTo>
                <a:close/>
              </a:path>
              <a:path w="21600" h="21600" extrusionOk="0">
                <a:moveTo>
                  <a:pt x="9053" y="19099"/>
                </a:moveTo>
                <a:lnTo>
                  <a:pt x="0" y="19099"/>
                </a:lnTo>
                <a:lnTo>
                  <a:pt x="21600" y="19099"/>
                </a:lnTo>
              </a:path>
            </a:pathLst>
          </a:custGeom>
          <a:solidFill>
            <a:srgbClr val="99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/>
            </a:outerShdw>
          </a:effectLst>
        </p:spPr>
        <p:txBody>
          <a:bodyPr lIns="90000" tIns="46800" rIns="90000" bIns="46800"/>
          <a:lstStyle/>
          <a:p>
            <a:endParaRPr lang="pl-PL" sz="1200" b="1" dirty="0" smtClean="0">
              <a:solidFill>
                <a:schemeClr val="tx1"/>
              </a:solidFill>
              <a:latin typeface="Arial"/>
            </a:endParaRPr>
          </a:p>
          <a:p>
            <a:pPr marL="342900" indent="-342900">
              <a:buFont typeface="+mj-lt"/>
              <a:buAutoNum type="alphaLcParenR"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arenR" startAt="4"/>
            </a:pPr>
            <a:r>
              <a:rPr lang="x-none" sz="1600" dirty="0" smtClean="0">
                <a:solidFill>
                  <a:schemeClr val="tx1"/>
                </a:solidFill>
              </a:rPr>
              <a:t>osoby nieletnie, wobec których zastosowano środki zapobiegania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x-none" sz="1600" dirty="0" smtClean="0">
                <a:solidFill>
                  <a:schemeClr val="tx1"/>
                </a:solidFill>
              </a:rPr>
              <a:t>i zwalczania demoralizacji i przestępczości zgodnie z ustawą z dnia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x-none" sz="1600" dirty="0" smtClean="0">
                <a:solidFill>
                  <a:schemeClr val="tx1"/>
                </a:solidFill>
              </a:rPr>
              <a:t>26 października 1982 r. o postępowaniu w sprawach nieletnich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x-none" sz="1600" dirty="0" smtClean="0">
                <a:solidFill>
                  <a:schemeClr val="tx1"/>
                </a:solidFill>
              </a:rPr>
              <a:t>(Dz. U. z 2014 r. poz. 382)</a:t>
            </a:r>
            <a:r>
              <a:rPr lang="pl-PL" sz="1600" dirty="0" smtClean="0">
                <a:solidFill>
                  <a:schemeClr val="tx1"/>
                </a:solidFill>
              </a:rPr>
              <a:t>; </a:t>
            </a:r>
          </a:p>
          <a:p>
            <a:pPr marL="342900" indent="-342900" algn="just">
              <a:buFont typeface="+mj-lt"/>
              <a:buAutoNum type="alphaLcParenR" startAt="5"/>
            </a:pPr>
            <a:r>
              <a:rPr lang="x-none" sz="1600" dirty="0">
                <a:solidFill>
                  <a:schemeClr val="tx1"/>
                </a:solidFill>
              </a:rPr>
              <a:t>osoby przebywające w młodzieżowych ośrodkach wychowawczych </a:t>
            </a:r>
            <a:r>
              <a:rPr lang="pl-PL" sz="1600" dirty="0">
                <a:solidFill>
                  <a:schemeClr val="tx1"/>
                </a:solidFill>
              </a:rPr>
              <a:t/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x-none" sz="1600" dirty="0">
                <a:solidFill>
                  <a:schemeClr val="tx1"/>
                </a:solidFill>
              </a:rPr>
              <a:t>i młodzieżowych ośrodkach socjoterapii, o których mowa w ustawie </a:t>
            </a:r>
            <a:r>
              <a:rPr lang="pl-PL" sz="1600" dirty="0">
                <a:solidFill>
                  <a:schemeClr val="tx1"/>
                </a:solidFill>
              </a:rPr>
              <a:t/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x-none" sz="1600" dirty="0">
                <a:solidFill>
                  <a:schemeClr val="tx1"/>
                </a:solidFill>
              </a:rPr>
              <a:t>z dnia 7 września 1991 r. o systemie oświaty (Dz. U. z 2004 r. Nr 256, poz. 2572, z późn. zm.)</a:t>
            </a:r>
            <a:r>
              <a:rPr lang="pl-PL" sz="1600" dirty="0">
                <a:solidFill>
                  <a:schemeClr val="tx1"/>
                </a:solidFill>
              </a:rPr>
              <a:t>; </a:t>
            </a:r>
          </a:p>
          <a:p>
            <a:pPr marL="342900" indent="-342900" algn="just">
              <a:buFont typeface="+mj-lt"/>
              <a:buAutoNum type="alphaLcParenR" startAt="5"/>
            </a:pPr>
            <a:r>
              <a:rPr lang="x-none" sz="1600" dirty="0">
                <a:solidFill>
                  <a:schemeClr val="tx1"/>
                </a:solidFill>
              </a:rPr>
              <a:t>osoby z niepełnosprawnością – osoby niepełnosprawne w rozumieniu ustawy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x-none" sz="1600" dirty="0" smtClean="0">
                <a:solidFill>
                  <a:schemeClr val="tx1"/>
                </a:solidFill>
              </a:rPr>
              <a:t>z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x-none" sz="1600" dirty="0" smtClean="0">
                <a:solidFill>
                  <a:schemeClr val="tx1"/>
                </a:solidFill>
              </a:rPr>
              <a:t>dnia </a:t>
            </a:r>
            <a:r>
              <a:rPr lang="x-none" sz="1600" dirty="0">
                <a:solidFill>
                  <a:schemeClr val="tx1"/>
                </a:solidFill>
              </a:rPr>
              <a:t>27 sierpnia 1997 r. o rehabilitacji </a:t>
            </a:r>
            <a:r>
              <a:rPr lang="x-none" sz="1600" dirty="0" smtClean="0">
                <a:solidFill>
                  <a:schemeClr val="tx1"/>
                </a:solidFill>
              </a:rPr>
              <a:t>zawodowej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x-none" sz="1600" dirty="0" smtClean="0">
                <a:solidFill>
                  <a:schemeClr val="tx1"/>
                </a:solidFill>
              </a:rPr>
              <a:t>i </a:t>
            </a:r>
            <a:r>
              <a:rPr lang="x-none" sz="1600" dirty="0">
                <a:solidFill>
                  <a:schemeClr val="tx1"/>
                </a:solidFill>
              </a:rPr>
              <a:t>społecznej oraz zatrudnianiu osób niepełnosprawnych (Dz. U. z 2011 </a:t>
            </a:r>
            <a:r>
              <a:rPr lang="x-none" sz="1600" dirty="0" smtClean="0">
                <a:solidFill>
                  <a:schemeClr val="tx1"/>
                </a:solidFill>
              </a:rPr>
              <a:t>r.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x-none" sz="1600" dirty="0" smtClean="0">
                <a:solidFill>
                  <a:schemeClr val="tx1"/>
                </a:solidFill>
              </a:rPr>
              <a:t>Nr </a:t>
            </a:r>
            <a:r>
              <a:rPr lang="x-none" sz="1600" dirty="0">
                <a:solidFill>
                  <a:schemeClr val="tx1"/>
                </a:solidFill>
              </a:rPr>
              <a:t>127, poz. 721,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x-none" sz="1600" dirty="0" smtClean="0">
                <a:solidFill>
                  <a:schemeClr val="tx1"/>
                </a:solidFill>
              </a:rPr>
              <a:t>z </a:t>
            </a:r>
            <a:r>
              <a:rPr lang="x-none" sz="1600" dirty="0">
                <a:solidFill>
                  <a:schemeClr val="tx1"/>
                </a:solidFill>
              </a:rPr>
              <a:t>późn. zm.), a także osoby z zaburzeniami psychicznymi, 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x-none" sz="1600" dirty="0" smtClean="0">
                <a:solidFill>
                  <a:schemeClr val="tx1"/>
                </a:solidFill>
              </a:rPr>
              <a:t>w </a:t>
            </a:r>
            <a:r>
              <a:rPr lang="x-none" sz="1600" dirty="0">
                <a:solidFill>
                  <a:schemeClr val="tx1"/>
                </a:solidFill>
              </a:rPr>
              <a:t>rozumieniu ustawy z dnia 19 sierpnia 1994 </a:t>
            </a:r>
            <a:r>
              <a:rPr lang="x-none" sz="1600" dirty="0" smtClean="0">
                <a:solidFill>
                  <a:schemeClr val="tx1"/>
                </a:solidFill>
              </a:rPr>
              <a:t>r.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x-none" sz="1600" dirty="0" smtClean="0">
                <a:solidFill>
                  <a:schemeClr val="tx1"/>
                </a:solidFill>
              </a:rPr>
              <a:t>o </a:t>
            </a:r>
            <a:r>
              <a:rPr lang="x-none" sz="1600" dirty="0">
                <a:solidFill>
                  <a:schemeClr val="tx1"/>
                </a:solidFill>
              </a:rPr>
              <a:t>ochronie zdrowia psychicznego (Dz. U. z 2011 r. Nr 231, poz. 1375)</a:t>
            </a:r>
            <a:r>
              <a:rPr lang="pl-PL" sz="1600" dirty="0">
                <a:solidFill>
                  <a:schemeClr val="tx1"/>
                </a:solidFill>
              </a:rPr>
              <a:t>;</a:t>
            </a:r>
          </a:p>
          <a:p>
            <a:pPr marL="342900" indent="-342900" algn="just">
              <a:buFont typeface="+mj-lt"/>
              <a:buAutoNum type="alphaLcParenR" startAt="5"/>
            </a:pPr>
            <a:r>
              <a:rPr lang="x-none" sz="1600" dirty="0">
                <a:solidFill>
                  <a:schemeClr val="tx1"/>
                </a:solidFill>
              </a:rPr>
              <a:t>rodziny z dzieckiem z niepełnosprawnością, o ile co najmniej jeden </a:t>
            </a:r>
            <a:r>
              <a:rPr lang="pl-PL" sz="1600" dirty="0">
                <a:solidFill>
                  <a:schemeClr val="tx1"/>
                </a:solidFill>
              </a:rPr>
              <a:t/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x-none" sz="1600" dirty="0">
                <a:solidFill>
                  <a:schemeClr val="tx1"/>
                </a:solidFill>
              </a:rPr>
              <a:t>z rodziców lub opiekunów nie pracuje ze względu na konieczność sprawowania opieki nad dzieckiem z niepełnosprawnością</a:t>
            </a:r>
            <a:r>
              <a:rPr lang="pl-PL" sz="1600" dirty="0">
                <a:solidFill>
                  <a:schemeClr val="tx1"/>
                </a:solidFill>
              </a:rPr>
              <a:t>;</a:t>
            </a:r>
          </a:p>
          <a:p>
            <a:pPr algn="just"/>
            <a:endParaRPr lang="pl-PL" sz="1400" b="1" dirty="0">
              <a:solidFill>
                <a:srgbClr val="FF0000"/>
              </a:solidFill>
            </a:endParaRPr>
          </a:p>
          <a:p>
            <a:endParaRPr lang="pl-PL" sz="1400" b="1" dirty="0">
              <a:solidFill>
                <a:srgbClr val="FF0000"/>
              </a:solidFill>
            </a:endParaRPr>
          </a:p>
          <a:p>
            <a:pPr marL="342900" indent="-342900">
              <a:buAutoNum type="alphaLcParenR" startAt="4"/>
            </a:pPr>
            <a:endParaRPr lang="pl-PL" sz="1600" b="1" dirty="0" smtClean="0">
              <a:solidFill>
                <a:schemeClr val="tx1"/>
              </a:solidFill>
              <a:latin typeface="Arial"/>
            </a:endParaRPr>
          </a:p>
          <a:p>
            <a:endParaRPr lang="pl-PL" sz="1600" b="1" dirty="0">
              <a:solidFill>
                <a:srgbClr val="FF0000"/>
              </a:solidFill>
            </a:endParaRPr>
          </a:p>
          <a:p>
            <a:endParaRPr lang="pl-PL" sz="1600" b="1" dirty="0">
              <a:solidFill>
                <a:srgbClr val="FF0000"/>
              </a:solidFill>
            </a:endParaRPr>
          </a:p>
          <a:p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2697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4787</TotalTime>
  <Words>3198</Words>
  <Application>Microsoft Office PowerPoint</Application>
  <PresentationFormat>Pokaz na ekranie (4:3)</PresentationFormat>
  <Paragraphs>417</Paragraphs>
  <Slides>38</Slides>
  <Notes>38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Damian Chaber</dc:creator>
  <cp:lastModifiedBy>Ewa.Fudala</cp:lastModifiedBy>
  <cp:revision>539</cp:revision>
  <cp:lastPrinted>2015-11-26T10:02:35Z</cp:lastPrinted>
  <dcterms:created xsi:type="dcterms:W3CDTF">2015-05-19T07:37:20Z</dcterms:created>
  <dcterms:modified xsi:type="dcterms:W3CDTF">2016-01-20T12:04:49Z</dcterms:modified>
</cp:coreProperties>
</file>